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6" r:id="rId3"/>
    <p:sldId id="271" r:id="rId4"/>
    <p:sldId id="267" r:id="rId5"/>
    <p:sldId id="273" r:id="rId6"/>
    <p:sldId id="270" r:id="rId7"/>
    <p:sldId id="260"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p:restoredTop sz="87636" autoAdjust="0"/>
  </p:normalViewPr>
  <p:slideViewPr>
    <p:cSldViewPr snapToGrid="0" snapToObjects="1">
      <p:cViewPr varScale="1">
        <p:scale>
          <a:sx n="85" d="100"/>
          <a:sy n="85" d="100"/>
        </p:scale>
        <p:origin x="-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8C732-4B13-EB4A-9877-85BA87505287}" type="datetimeFigureOut">
              <a:rPr lang="en-US" smtClean="0"/>
              <a:pPr/>
              <a:t>9/26/12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1C83B-64F4-BF4B-81F0-D1A938F3E1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B1C83B-64F4-BF4B-81F0-D1A938F3E14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to present an overview of your organization’s or the specific data program you are presenting on</a:t>
            </a:r>
          </a:p>
          <a:p>
            <a:r>
              <a:rPr lang="en-US" dirty="0" smtClean="0"/>
              <a:t>This slide could include goals of the program</a:t>
            </a:r>
          </a:p>
          <a:p>
            <a:r>
              <a:rPr lang="en-US" dirty="0" smtClean="0"/>
              <a:t>Describe who the data consumers are e.g. internal and/or external?</a:t>
            </a:r>
          </a:p>
          <a:p>
            <a:r>
              <a:rPr lang="en-US" dirty="0" smtClean="0"/>
              <a:t>Include any fed, state or other data management requirements you have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B1C83B-64F4-BF4B-81F0-D1A938F3E14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dt" sz="quarter"/>
          </p:nvPr>
        </p:nvSpPr>
        <p:spPr>
          <a:noFill/>
        </p:spPr>
        <p:txBody>
          <a:bodyPr/>
          <a:lstStyle/>
          <a:p>
            <a:r>
              <a:rPr lang="en-US">
                <a:latin typeface="Calibri" pitchFamily="-65" charset="0"/>
                <a:ea typeface="ＭＳ Ｐゴシック" pitchFamily="-65" charset="-128"/>
                <a:cs typeface="ＭＳ Ｐゴシック" pitchFamily="-65" charset="-128"/>
              </a:rPr>
              <a:t>10/03/10</a:t>
            </a:r>
          </a:p>
        </p:txBody>
      </p:sp>
      <p:sp>
        <p:nvSpPr>
          <p:cNvPr id="19459" name="Rectangle 7"/>
          <p:cNvSpPr>
            <a:spLocks noGrp="1" noChangeArrowheads="1"/>
          </p:cNvSpPr>
          <p:nvPr>
            <p:ph type="sldNum" sz="quarter"/>
          </p:nvPr>
        </p:nvSpPr>
        <p:spPr>
          <a:noFill/>
        </p:spPr>
        <p:txBody>
          <a:bodyPr/>
          <a:lstStyle/>
          <a:p>
            <a:fld id="{D30F8A09-FB09-D04F-9222-2B191E7E7369}" type="slidenum">
              <a:rPr lang="en-US">
                <a:latin typeface="Calibri" pitchFamily="-65" charset="0"/>
                <a:ea typeface="ＭＳ Ｐゴシック" pitchFamily="-65" charset="-128"/>
                <a:cs typeface="ＭＳ Ｐゴシック" pitchFamily="-65" charset="-128"/>
              </a:rPr>
              <a:pPr/>
              <a:t>3</a:t>
            </a:fld>
            <a:endParaRPr lang="en-US">
              <a:latin typeface="Calibri" pitchFamily="-65" charset="0"/>
              <a:ea typeface="ＭＳ Ｐゴシック" pitchFamily="-65" charset="-128"/>
              <a:cs typeface="ＭＳ Ｐゴシック" pitchFamily="-65" charset="-128"/>
            </a:endParaRPr>
          </a:p>
        </p:txBody>
      </p:sp>
      <p:sp>
        <p:nvSpPr>
          <p:cNvPr id="19460" name="Text Box 1"/>
          <p:cNvSpPr>
            <a:spLocks noGrp="1" noRot="1" noChangeAspect="1" noChangeArrowheads="1"/>
          </p:cNvSpPr>
          <p:nvPr>
            <p:ph type="sldImg"/>
          </p:nvPr>
        </p:nvSpPr>
        <p:spPr>
          <a:xfrm>
            <a:off x="1143000" y="685800"/>
            <a:ext cx="4572000" cy="3429000"/>
          </a:xfrm>
          <a:solidFill>
            <a:srgbClr val="FFFFFF"/>
          </a:solidFill>
          <a:ln/>
        </p:spPr>
      </p:sp>
      <p:sp>
        <p:nvSpPr>
          <p:cNvPr id="19461" name="Text Box 2"/>
          <p:cNvSpPr>
            <a:spLocks noGrp="1" noChangeArrowheads="1"/>
          </p:cNvSpPr>
          <p:nvPr>
            <p:ph type="body" idx="1"/>
          </p:nvPr>
        </p:nvSpPr>
        <p:spPr>
          <a:xfrm>
            <a:off x="663575" y="4343400"/>
            <a:ext cx="5486400" cy="4114800"/>
          </a:xfrm>
          <a:noFill/>
          <a:ln/>
        </p:spPr>
        <p:txBody>
          <a:bodyPr/>
          <a:lstStyle/>
          <a:p>
            <a:r>
              <a:rPr lang="en-US" dirty="0" smtClean="0"/>
              <a:t>Use this slide to describe the data types managed and shared. Describe the data, how often it is updated, is it an ongoing program how long has it been going etc. </a:t>
            </a:r>
          </a:p>
        </p:txBody>
      </p:sp>
      <p:sp>
        <p:nvSpPr>
          <p:cNvPr id="19462"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80770AE-F0B6-C64B-84BA-95800E7ACA05}" type="slidenum">
              <a:rPr lang="en-US" sz="1200">
                <a:solidFill>
                  <a:srgbClr val="000000"/>
                </a:solidFill>
                <a:ea typeface="ＭＳ Ｐゴシック" pitchFamily="-65" charset="-128"/>
                <a:cs typeface="ＭＳ Ｐゴシック" pitchFamily="-65" charset="-128"/>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US" sz="1200">
              <a:solidFill>
                <a:srgbClr val="000000"/>
              </a:solidFill>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to describe how the data is stored and archived e.g. relational database, file system, etc.</a:t>
            </a:r>
          </a:p>
          <a:p>
            <a:r>
              <a:rPr lang="en-US" dirty="0" smtClean="0"/>
              <a:t>Indicate if you have meta data and what standard is used e.g. FGDC, GCMD etc.</a:t>
            </a:r>
          </a:p>
          <a:p>
            <a:r>
              <a:rPr lang="en-US" dirty="0" smtClean="0"/>
              <a:t>describe tools and/or access points that are available for others to get this data e.g. web services, ability to get CSV file etc.</a:t>
            </a:r>
          </a:p>
          <a:p>
            <a:endParaRPr lang="en-US" dirty="0"/>
          </a:p>
        </p:txBody>
      </p:sp>
      <p:sp>
        <p:nvSpPr>
          <p:cNvPr id="4" name="Slide Number Placeholder 3"/>
          <p:cNvSpPr>
            <a:spLocks noGrp="1"/>
          </p:cNvSpPr>
          <p:nvPr>
            <p:ph type="sldNum" sz="quarter" idx="10"/>
          </p:nvPr>
        </p:nvSpPr>
        <p:spPr/>
        <p:txBody>
          <a:bodyPr/>
          <a:lstStyle/>
          <a:p>
            <a:fld id="{DFB1C83B-64F4-BF4B-81F0-D1A938F3E14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18" tIns="45709" rIns="91418" bIns="45709" anchor="b">
            <a:prstTxWarp prst="textNoShape">
              <a:avLst/>
            </a:prstTxWarp>
          </a:bodyPr>
          <a:lstStyle/>
          <a:p>
            <a:pPr algn="r"/>
            <a:fld id="{0217CA3B-DF6C-A440-A79D-EB5E4B26BFBB}" type="slidenum">
              <a:rPr lang="en-US" sz="1200">
                <a:latin typeface="Calibri" pitchFamily="-84" charset="0"/>
              </a:rPr>
              <a:pPr algn="r"/>
              <a:t>6</a:t>
            </a:fld>
            <a:endParaRPr lang="en-US" sz="1200">
              <a:latin typeface="Calibri" pitchFamily="-84" charset="0"/>
            </a:endParaRPr>
          </a:p>
        </p:txBody>
      </p:sp>
      <p:sp>
        <p:nvSpPr>
          <p:cNvPr id="307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r>
              <a:rPr lang="en-US" dirty="0" smtClean="0"/>
              <a:t>Describe what has worked well and what you would recommend to other data managers who are working with similar data</a:t>
            </a:r>
          </a:p>
          <a:p>
            <a:r>
              <a:rPr lang="en-US" dirty="0" smtClean="0"/>
              <a:t>Show or describe an example of how this data is used internally or by other organizations in research, decision making, policy development etc.</a:t>
            </a:r>
          </a:p>
          <a:p>
            <a:pPr eaLnBrk="1" hangingPunct="1">
              <a:spcBef>
                <a:spcPct val="0"/>
              </a:spcBef>
            </a:pP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this slide to describe your major data management challenges e.g. no meta data, no archival, restrictions on access etc. and if possibly describe why it’s a challenge e.g. lack of staff time or lack of appropriate standard </a:t>
            </a:r>
          </a:p>
          <a:p>
            <a:endParaRPr lang="en-US" dirty="0"/>
          </a:p>
        </p:txBody>
      </p:sp>
      <p:sp>
        <p:nvSpPr>
          <p:cNvPr id="4" name="Slide Number Placeholder 3"/>
          <p:cNvSpPr>
            <a:spLocks noGrp="1"/>
          </p:cNvSpPr>
          <p:nvPr>
            <p:ph type="sldNum" sz="quarter" idx="10"/>
          </p:nvPr>
        </p:nvSpPr>
        <p:spPr/>
        <p:txBody>
          <a:bodyPr/>
          <a:lstStyle/>
          <a:p>
            <a:fld id="{DFB1C83B-64F4-BF4B-81F0-D1A938F3E14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slide if needed to summarize the major take home points</a:t>
            </a:r>
          </a:p>
          <a:p>
            <a:r>
              <a:rPr lang="en-US" dirty="0" smtClean="0"/>
              <a:t>Also use this slide to show your contact info and links to more info about what you do</a:t>
            </a:r>
          </a:p>
        </p:txBody>
      </p:sp>
      <p:sp>
        <p:nvSpPr>
          <p:cNvPr id="4" name="Slide Number Placeholder 3"/>
          <p:cNvSpPr>
            <a:spLocks noGrp="1"/>
          </p:cNvSpPr>
          <p:nvPr>
            <p:ph type="sldNum" sz="quarter" idx="10"/>
          </p:nvPr>
        </p:nvSpPr>
        <p:spPr/>
        <p:txBody>
          <a:bodyPr/>
          <a:lstStyle/>
          <a:p>
            <a:fld id="{DFB1C83B-64F4-BF4B-81F0-D1A938F3E14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EB089-23C5-9D49-9C26-FFAF7C351651}" type="datetimeFigureOut">
              <a:rPr lang="en-US" smtClean="0"/>
              <a:pPr/>
              <a:t>9/26/12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458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EB089-23C5-9D49-9C26-FFAF7C351651}" type="datetimeFigureOut">
              <a:rPr lang="en-US" smtClean="0"/>
              <a:pPr/>
              <a:t>9/26/12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310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EB089-23C5-9D49-9C26-FFAF7C351651}" type="datetimeFigureOut">
              <a:rPr lang="en-US" smtClean="0"/>
              <a:pPr/>
              <a:t>9/26/12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83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EB089-23C5-9D49-9C26-FFAF7C351651}" type="datetimeFigureOut">
              <a:rPr lang="en-US" smtClean="0"/>
              <a:pPr/>
              <a:t>9/26/12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992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EB089-23C5-9D49-9C26-FFAF7C351651}" type="datetimeFigureOut">
              <a:rPr lang="en-US" smtClean="0"/>
              <a:pPr/>
              <a:t>9/26/12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934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EB089-23C5-9D49-9C26-FFAF7C351651}" type="datetimeFigureOut">
              <a:rPr lang="en-US" smtClean="0"/>
              <a:pPr/>
              <a:t>9/26/12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399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EB089-23C5-9D49-9C26-FFAF7C351651}" type="datetimeFigureOut">
              <a:rPr lang="en-US" smtClean="0"/>
              <a:pPr/>
              <a:t>9/26/12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5533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EB089-23C5-9D49-9C26-FFAF7C351651}" type="datetimeFigureOut">
              <a:rPr lang="en-US" smtClean="0"/>
              <a:pPr/>
              <a:t>9/26/12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511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EB089-23C5-9D49-9C26-FFAF7C351651}" type="datetimeFigureOut">
              <a:rPr lang="en-US" smtClean="0"/>
              <a:pPr/>
              <a:t>9/26/12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521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EB089-23C5-9D49-9C26-FFAF7C351651}" type="datetimeFigureOut">
              <a:rPr lang="en-US" smtClean="0"/>
              <a:pPr/>
              <a:t>9/26/12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86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EB089-23C5-9D49-9C26-FFAF7C351651}" type="datetimeFigureOut">
              <a:rPr lang="en-US" smtClean="0"/>
              <a:pPr/>
              <a:t>9/26/12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84402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EB089-23C5-9D49-9C26-FFAF7C351651}" type="datetimeFigureOut">
              <a:rPr lang="en-US" smtClean="0"/>
              <a:pPr/>
              <a:t>9/26/12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DDF88-4765-EA49-BF9A-66FA2FA5B2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242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Global.OceanTrack.org"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1" Type="http://schemas.openxmlformats.org/officeDocument/2006/relationships/hyperlink" Target="http://www.vemco.com" TargetMode="External"/><Relationship Id="rId12" Type="http://schemas.openxmlformats.org/officeDocument/2006/relationships/hyperlink" Target="http://Global.OceanTrack.org/galleries" TargetMode="External"/><Relationship Id="rId13" Type="http://schemas.openxmlformats.org/officeDocument/2006/relationships/hyperlink" Target="http://www.wildlifecomputers.com" TargetMode="External"/><Relationship Id="rId14" Type="http://schemas.openxmlformats.org/officeDocument/2006/relationships/hyperlink" Target="http://Global.OceanTrack.org/about/ocean"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1251"/>
            <a:ext cx="7772400" cy="1470025"/>
          </a:xfrm>
        </p:spPr>
        <p:txBody>
          <a:bodyPr>
            <a:noAutofit/>
          </a:bodyPr>
          <a:lstStyle/>
          <a:p>
            <a:r>
              <a:rPr lang="en-US" sz="4800" b="1" dirty="0" smtClean="0">
                <a:solidFill>
                  <a:srgbClr val="000090"/>
                </a:solidFill>
                <a:effectLst>
                  <a:outerShdw blurRad="38100" dist="38100" dir="2700000" algn="tl">
                    <a:srgbClr val="000000">
                      <a:alpha val="43137"/>
                    </a:srgbClr>
                  </a:outerShdw>
                </a:effectLst>
                <a:latin typeface="Arial Rounded MT Bold"/>
                <a:cs typeface="Arial Rounded MT Bold"/>
              </a:rPr>
              <a:t>Ocean Tracking </a:t>
            </a:r>
            <a:br>
              <a:rPr lang="en-US" sz="4800" b="1" dirty="0" smtClean="0">
                <a:solidFill>
                  <a:srgbClr val="000090"/>
                </a:solidFill>
                <a:effectLst>
                  <a:outerShdw blurRad="38100" dist="38100" dir="2700000" algn="tl">
                    <a:srgbClr val="000000">
                      <a:alpha val="43137"/>
                    </a:srgbClr>
                  </a:outerShdw>
                </a:effectLst>
                <a:latin typeface="Arial Rounded MT Bold"/>
                <a:cs typeface="Arial Rounded MT Bold"/>
              </a:rPr>
            </a:br>
            <a:r>
              <a:rPr lang="en-US" sz="4800" b="1" dirty="0" smtClean="0">
                <a:solidFill>
                  <a:srgbClr val="000090"/>
                </a:solidFill>
                <a:effectLst>
                  <a:outerShdw blurRad="38100" dist="38100" dir="2700000" algn="tl">
                    <a:srgbClr val="000000">
                      <a:alpha val="43137"/>
                    </a:srgbClr>
                  </a:outerShdw>
                </a:effectLst>
                <a:latin typeface="Arial Rounded MT Bold"/>
                <a:cs typeface="Arial Rounded MT Bold"/>
              </a:rPr>
              <a:t>Network</a:t>
            </a:r>
            <a:endParaRPr lang="en-US" sz="4800" b="1" dirty="0">
              <a:solidFill>
                <a:srgbClr val="000090"/>
              </a:solidFill>
              <a:effectLst>
                <a:outerShdw blurRad="38100" dist="38100" dir="2700000" algn="tl">
                  <a:srgbClr val="000000">
                    <a:alpha val="43137"/>
                  </a:srgbClr>
                </a:outerShdw>
              </a:effectLst>
              <a:latin typeface="Arial Rounded MT Bold"/>
              <a:cs typeface="Arial Rounded MT Bold"/>
            </a:endParaRPr>
          </a:p>
        </p:txBody>
      </p:sp>
      <p:sp>
        <p:nvSpPr>
          <p:cNvPr id="3" name="Subtitle 2"/>
          <p:cNvSpPr>
            <a:spLocks noGrp="1"/>
          </p:cNvSpPr>
          <p:nvPr>
            <p:ph type="subTitle" idx="1"/>
          </p:nvPr>
        </p:nvSpPr>
        <p:spPr>
          <a:xfrm>
            <a:off x="0" y="3619459"/>
            <a:ext cx="9144000" cy="1218286"/>
          </a:xfrm>
        </p:spPr>
        <p:txBody>
          <a:bodyPr>
            <a:noAutofit/>
          </a:bodyPr>
          <a:lstStyle/>
          <a:p>
            <a:r>
              <a:rPr lang="en-US" sz="2800" b="1" dirty="0" smtClean="0">
                <a:solidFill>
                  <a:srgbClr val="008000"/>
                </a:solidFill>
              </a:rPr>
              <a:t>Bob Branton, </a:t>
            </a:r>
          </a:p>
          <a:p>
            <a:r>
              <a:rPr lang="en-US" sz="2800" b="1" dirty="0" smtClean="0">
                <a:solidFill>
                  <a:srgbClr val="008000"/>
                </a:solidFill>
              </a:rPr>
              <a:t>Lenore </a:t>
            </a:r>
            <a:r>
              <a:rPr lang="en-US" sz="2800" b="1" dirty="0" err="1" smtClean="0">
                <a:solidFill>
                  <a:srgbClr val="008000"/>
                </a:solidFill>
              </a:rPr>
              <a:t>Bajona</a:t>
            </a:r>
            <a:r>
              <a:rPr lang="en-US" sz="2800" b="1" dirty="0" smtClean="0">
                <a:solidFill>
                  <a:srgbClr val="008000"/>
                </a:solidFill>
              </a:rPr>
              <a:t>, Susan </a:t>
            </a:r>
            <a:r>
              <a:rPr lang="en-US" sz="2800" b="1" dirty="0" err="1" smtClean="0">
                <a:solidFill>
                  <a:srgbClr val="008000"/>
                </a:solidFill>
              </a:rPr>
              <a:t>Dufault</a:t>
            </a:r>
            <a:r>
              <a:rPr lang="en-US" sz="2800" b="1" dirty="0" smtClean="0">
                <a:solidFill>
                  <a:srgbClr val="008000"/>
                </a:solidFill>
              </a:rPr>
              <a:t>, Brian Jones, Marta </a:t>
            </a:r>
            <a:r>
              <a:rPr lang="en-US" sz="2800" b="1" dirty="0" err="1" smtClean="0">
                <a:solidFill>
                  <a:srgbClr val="008000"/>
                </a:solidFill>
              </a:rPr>
              <a:t>Mihoff</a:t>
            </a:r>
            <a:r>
              <a:rPr lang="en-US" sz="2800" b="1" dirty="0" smtClean="0">
                <a:solidFill>
                  <a:srgbClr val="008000"/>
                </a:solidFill>
              </a:rPr>
              <a:t> </a:t>
            </a:r>
          </a:p>
          <a:p>
            <a:r>
              <a:rPr lang="en-US" sz="2800" b="1" dirty="0" smtClean="0">
                <a:solidFill>
                  <a:srgbClr val="008000"/>
                </a:solidFill>
              </a:rPr>
              <a:t>Dalhousie University, Halifax Canada</a:t>
            </a:r>
          </a:p>
          <a:p>
            <a:endParaRPr lang="en-US" sz="2800" b="1" dirty="0" smtClean="0">
              <a:solidFill>
                <a:srgbClr val="008000"/>
              </a:solidFill>
            </a:endParaRPr>
          </a:p>
        </p:txBody>
      </p:sp>
      <p:pic>
        <p:nvPicPr>
          <p:cNvPr id="4" name="Picture 9"/>
          <p:cNvPicPr>
            <a:picLocks noChangeAspect="1" noChangeArrowheads="1"/>
          </p:cNvPicPr>
          <p:nvPr/>
        </p:nvPicPr>
        <p:blipFill>
          <a:blip r:embed="rId3"/>
          <a:srcRect b="77802"/>
          <a:stretch>
            <a:fillRect/>
          </a:stretch>
        </p:blipFill>
        <p:spPr bwMode="auto">
          <a:xfrm>
            <a:off x="2478279" y="1459233"/>
            <a:ext cx="4000500" cy="446553"/>
          </a:xfrm>
          <a:prstGeom prst="rect">
            <a:avLst/>
          </a:prstGeom>
          <a:noFill/>
          <a:ln w="9525">
            <a:noFill/>
            <a:round/>
            <a:headEnd/>
            <a:tailEnd/>
          </a:ln>
        </p:spPr>
      </p:pic>
      <p:sp>
        <p:nvSpPr>
          <p:cNvPr id="5" name="TextBox 4"/>
          <p:cNvSpPr txBox="1"/>
          <p:nvPr/>
        </p:nvSpPr>
        <p:spPr>
          <a:xfrm>
            <a:off x="3369735" y="5424779"/>
            <a:ext cx="2421467" cy="369332"/>
          </a:xfrm>
          <a:prstGeom prst="rect">
            <a:avLst/>
          </a:prstGeom>
          <a:noFill/>
        </p:spPr>
        <p:txBody>
          <a:bodyPr wrap="square" rtlCol="0">
            <a:spAutoFit/>
          </a:bodyPr>
          <a:lstStyle/>
          <a:p>
            <a:r>
              <a:rPr lang="en-US" dirty="0" smtClean="0">
                <a:hlinkClick r:id="rId4"/>
              </a:rPr>
              <a:t>Global.OceanTrack.org</a:t>
            </a:r>
            <a:endParaRPr lang="en-US" dirty="0"/>
          </a:p>
        </p:txBody>
      </p:sp>
      <p:pic>
        <p:nvPicPr>
          <p:cNvPr id="6" name="Picture 1"/>
          <p:cNvPicPr>
            <a:picLocks noChangeAspect="1" noChangeArrowheads="1"/>
          </p:cNvPicPr>
          <p:nvPr/>
        </p:nvPicPr>
        <p:blipFill>
          <a:blip r:embed="rId5"/>
          <a:srcRect/>
          <a:stretch>
            <a:fillRect/>
          </a:stretch>
        </p:blipFill>
        <p:spPr bwMode="auto">
          <a:xfrm>
            <a:off x="7543800" y="457200"/>
            <a:ext cx="1470025" cy="731838"/>
          </a:xfrm>
          <a:prstGeom prst="rect">
            <a:avLst/>
          </a:prstGeom>
          <a:noFill/>
          <a:ln w="9525">
            <a:noFill/>
            <a:round/>
            <a:headEnd/>
            <a:tailEnd/>
          </a:ln>
        </p:spPr>
      </p:pic>
      <p:pic>
        <p:nvPicPr>
          <p:cNvPr id="7" name="Picture 2"/>
          <p:cNvPicPr>
            <a:picLocks noChangeAspect="1" noChangeArrowheads="1"/>
          </p:cNvPicPr>
          <p:nvPr/>
        </p:nvPicPr>
        <p:blipFill>
          <a:blip r:embed="rId6"/>
          <a:srcRect/>
          <a:stretch>
            <a:fillRect/>
          </a:stretch>
        </p:blipFill>
        <p:spPr bwMode="auto">
          <a:xfrm>
            <a:off x="304800" y="457200"/>
            <a:ext cx="1752600" cy="677863"/>
          </a:xfrm>
          <a:prstGeom prst="rect">
            <a:avLst/>
          </a:prstGeom>
          <a:noFill/>
          <a:ln w="9525">
            <a:noFill/>
            <a:round/>
            <a:headEnd/>
            <a:tailEnd/>
          </a:ln>
        </p:spPr>
      </p:pic>
      <p:pic>
        <p:nvPicPr>
          <p:cNvPr id="8" name="Picture 7"/>
          <p:cNvPicPr>
            <a:picLocks noChangeAspect="1" noChangeArrowheads="1"/>
          </p:cNvPicPr>
          <p:nvPr/>
        </p:nvPicPr>
        <p:blipFill>
          <a:blip r:embed="rId7"/>
          <a:srcRect/>
          <a:stretch>
            <a:fillRect/>
          </a:stretch>
        </p:blipFill>
        <p:spPr bwMode="auto">
          <a:xfrm>
            <a:off x="4233331" y="5912097"/>
            <a:ext cx="1439863" cy="596900"/>
          </a:xfrm>
          <a:prstGeom prst="rect">
            <a:avLst/>
          </a:prstGeom>
          <a:noFill/>
          <a:ln w="9525">
            <a:noFill/>
            <a:round/>
            <a:headEnd/>
            <a:tailEnd/>
          </a:ln>
        </p:spPr>
      </p:pic>
      <p:pic>
        <p:nvPicPr>
          <p:cNvPr id="9" name="Picture 9"/>
          <p:cNvPicPr>
            <a:picLocks noChangeAspect="1" noChangeArrowheads="1"/>
          </p:cNvPicPr>
          <p:nvPr/>
        </p:nvPicPr>
        <p:blipFill>
          <a:blip r:embed="rId8"/>
          <a:srcRect/>
          <a:stretch>
            <a:fillRect/>
          </a:stretch>
        </p:blipFill>
        <p:spPr bwMode="auto">
          <a:xfrm>
            <a:off x="5825063" y="5972422"/>
            <a:ext cx="1439863" cy="460375"/>
          </a:xfrm>
          <a:prstGeom prst="rect">
            <a:avLst/>
          </a:prstGeom>
          <a:noFill/>
          <a:ln w="9525">
            <a:noFill/>
            <a:round/>
            <a:headEnd/>
            <a:tailEnd/>
          </a:ln>
        </p:spPr>
      </p:pic>
      <p:pic>
        <p:nvPicPr>
          <p:cNvPr id="10" name="Picture 9" descr="Screen Shot 2012-05-25 at 11.45.54 PM.png"/>
          <p:cNvPicPr>
            <a:picLocks noChangeAspect="1"/>
          </p:cNvPicPr>
          <p:nvPr/>
        </p:nvPicPr>
        <p:blipFill>
          <a:blip r:embed="rId9"/>
          <a:stretch>
            <a:fillRect/>
          </a:stretch>
        </p:blipFill>
        <p:spPr>
          <a:xfrm>
            <a:off x="2417871" y="6026397"/>
            <a:ext cx="1503680" cy="406400"/>
          </a:xfrm>
          <a:prstGeom prst="rect">
            <a:avLst/>
          </a:prstGeom>
        </p:spPr>
      </p:pic>
      <p:sp>
        <p:nvSpPr>
          <p:cNvPr id="11" name="TextBox 10"/>
          <p:cNvSpPr txBox="1"/>
          <p:nvPr/>
        </p:nvSpPr>
        <p:spPr>
          <a:xfrm>
            <a:off x="2290870" y="493486"/>
            <a:ext cx="4847055" cy="923330"/>
          </a:xfrm>
          <a:prstGeom prst="rect">
            <a:avLst/>
          </a:prstGeom>
          <a:noFill/>
        </p:spPr>
        <p:txBody>
          <a:bodyPr wrap="square" rtlCol="0">
            <a:spAutoFit/>
          </a:bodyPr>
          <a:lstStyle/>
          <a:p>
            <a:pPr algn="ctr"/>
            <a:r>
              <a:rPr lang="en-US" dirty="0" smtClean="0"/>
              <a:t>NERACOOS/NECOSP Data Management Workshop, Sept. 26, 2012</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936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365"/>
            <a:ext cx="8229600" cy="1143000"/>
          </a:xfrm>
        </p:spPr>
        <p:txBody>
          <a:bodyPr/>
          <a:lstStyle/>
          <a:p>
            <a:r>
              <a:rPr lang="en-US" dirty="0" smtClean="0"/>
              <a:t>Goals of the Program</a:t>
            </a:r>
            <a:endParaRPr lang="en-US" dirty="0"/>
          </a:p>
        </p:txBody>
      </p:sp>
      <p:sp>
        <p:nvSpPr>
          <p:cNvPr id="10" name="Text Placeholder 9"/>
          <p:cNvSpPr>
            <a:spLocks noGrp="1"/>
          </p:cNvSpPr>
          <p:nvPr>
            <p:ph type="body" idx="1"/>
          </p:nvPr>
        </p:nvSpPr>
        <p:spPr>
          <a:xfrm>
            <a:off x="457200" y="1299254"/>
            <a:ext cx="4040188" cy="639762"/>
          </a:xfrm>
        </p:spPr>
        <p:txBody>
          <a:bodyPr/>
          <a:lstStyle/>
          <a:p>
            <a:r>
              <a:rPr lang="en-US" dirty="0" smtClean="0"/>
              <a:t>Research Themes</a:t>
            </a:r>
            <a:endParaRPr lang="en-US" dirty="0"/>
          </a:p>
        </p:txBody>
      </p:sp>
      <p:sp>
        <p:nvSpPr>
          <p:cNvPr id="6" name="Content Placeholder 5"/>
          <p:cNvSpPr>
            <a:spLocks noGrp="1"/>
          </p:cNvSpPr>
          <p:nvPr>
            <p:ph sz="half" idx="2"/>
          </p:nvPr>
        </p:nvSpPr>
        <p:spPr>
          <a:xfrm>
            <a:off x="457200" y="2011588"/>
            <a:ext cx="4040188" cy="3951288"/>
          </a:xfrm>
        </p:spPr>
        <p:txBody>
          <a:bodyPr>
            <a:normAutofit/>
          </a:bodyPr>
          <a:lstStyle/>
          <a:p>
            <a:r>
              <a:rPr lang="en-US" dirty="0" smtClean="0"/>
              <a:t>Biology and behavior of migrating marine life</a:t>
            </a:r>
          </a:p>
          <a:p>
            <a:r>
              <a:rPr lang="en-US" dirty="0" smtClean="0"/>
              <a:t>Ocean physics modeling</a:t>
            </a:r>
          </a:p>
          <a:p>
            <a:r>
              <a:rPr lang="en-US" dirty="0" smtClean="0"/>
              <a:t>Impact of ocean climate on the first two</a:t>
            </a:r>
          </a:p>
          <a:p>
            <a:r>
              <a:rPr lang="en-US" dirty="0" smtClean="0"/>
              <a:t>Resource management</a:t>
            </a:r>
          </a:p>
          <a:p>
            <a:r>
              <a:rPr lang="en-US" dirty="0" smtClean="0"/>
              <a:t>International social and legal framework for the oceans</a:t>
            </a:r>
            <a:endParaRPr lang="en-US" dirty="0"/>
          </a:p>
        </p:txBody>
      </p:sp>
      <p:sp>
        <p:nvSpPr>
          <p:cNvPr id="11" name="Text Placeholder 10"/>
          <p:cNvSpPr>
            <a:spLocks noGrp="1"/>
          </p:cNvSpPr>
          <p:nvPr>
            <p:ph type="body" sz="quarter" idx="3"/>
          </p:nvPr>
        </p:nvSpPr>
        <p:spPr>
          <a:xfrm>
            <a:off x="4645025" y="1299254"/>
            <a:ext cx="4041775" cy="639762"/>
          </a:xfrm>
        </p:spPr>
        <p:txBody>
          <a:bodyPr>
            <a:normAutofit/>
          </a:bodyPr>
          <a:lstStyle/>
          <a:p>
            <a:r>
              <a:rPr lang="en-US" dirty="0" smtClean="0"/>
              <a:t>Data Management</a:t>
            </a:r>
            <a:endParaRPr lang="en-US" dirty="0"/>
          </a:p>
        </p:txBody>
      </p:sp>
      <p:pic>
        <p:nvPicPr>
          <p:cNvPr id="9" name="Content Placeholder 8" descr="block.png"/>
          <p:cNvPicPr>
            <a:picLocks noGrp="1" noChangeAspect="1"/>
          </p:cNvPicPr>
          <p:nvPr>
            <p:ph sz="quarter" idx="4"/>
          </p:nvPr>
        </p:nvPicPr>
        <p:blipFill>
          <a:blip r:embed="rId3"/>
          <a:srcRect t="-2132" b="-2132"/>
          <a:stretch>
            <a:fillRect/>
          </a:stretch>
        </p:blipFill>
        <p:spPr>
          <a:xfrm>
            <a:off x="4645025" y="2011588"/>
            <a:ext cx="4041775" cy="3951288"/>
          </a:xfrm>
        </p:spPr>
      </p:pic>
      <p:sp>
        <p:nvSpPr>
          <p:cNvPr id="7" name="TextBox 6"/>
          <p:cNvSpPr txBox="1"/>
          <p:nvPr/>
        </p:nvSpPr>
        <p:spPr>
          <a:xfrm>
            <a:off x="382588" y="5900007"/>
            <a:ext cx="8229600" cy="830997"/>
          </a:xfrm>
          <a:prstGeom prst="rect">
            <a:avLst/>
          </a:prstGeom>
          <a:noFill/>
        </p:spPr>
        <p:txBody>
          <a:bodyPr wrap="square" rtlCol="0">
            <a:spAutoFit/>
          </a:bodyPr>
          <a:lstStyle/>
          <a:p>
            <a:pPr algn="ctr"/>
            <a:r>
              <a:rPr lang="en-US" sz="2400" i="1" dirty="0" smtClean="0"/>
              <a:t>Since March 2010, OTN has acquired 28 million records</a:t>
            </a:r>
          </a:p>
          <a:p>
            <a:pPr algn="ctr"/>
            <a:r>
              <a:rPr lang="en-US" sz="2400" i="1" dirty="0" smtClean="0"/>
              <a:t> on 40 species from 162 projects in 14 countries.</a:t>
            </a:r>
            <a:endParaRPr lang="en-US" sz="2400" i="1" dirty="0"/>
          </a:p>
        </p:txBody>
      </p:sp>
      <p:sp>
        <p:nvSpPr>
          <p:cNvPr id="8" name="TextBox 7"/>
          <p:cNvSpPr txBox="1"/>
          <p:nvPr/>
        </p:nvSpPr>
        <p:spPr>
          <a:xfrm>
            <a:off x="473303" y="909642"/>
            <a:ext cx="8429173" cy="400110"/>
          </a:xfrm>
          <a:prstGeom prst="rect">
            <a:avLst/>
          </a:prstGeom>
          <a:noFill/>
        </p:spPr>
        <p:txBody>
          <a:bodyPr wrap="square" rtlCol="0">
            <a:spAutoFit/>
          </a:bodyPr>
          <a:lstStyle/>
          <a:p>
            <a:pPr algn="ctr"/>
            <a:r>
              <a:rPr lang="en-US" sz="2000" i="1" dirty="0" smtClean="0"/>
              <a:t>Union of physical oceanographers and animal trackers on global scale</a:t>
            </a:r>
            <a:endParaRPr lang="en-US" sz="20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609600" y="-41275"/>
            <a:ext cx="8229600" cy="1143000"/>
          </a:xfrm>
          <a:prstGeom prst="rect">
            <a:avLst/>
          </a:prstGeom>
          <a:noFill/>
          <a:ln w="9525">
            <a:noFill/>
            <a:round/>
            <a:headEnd/>
            <a:tailEnd/>
          </a:ln>
        </p:spPr>
        <p:txBody>
          <a:bodyPr anchor="ctr">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smtClean="0"/>
              <a:t>About our data</a:t>
            </a:r>
            <a:endParaRPr lang="en-CA" sz="4400" dirty="0">
              <a:solidFill>
                <a:srgbClr val="000000"/>
              </a:solidFill>
              <a:latin typeface="+mj-lt"/>
            </a:endParaRPr>
          </a:p>
        </p:txBody>
      </p:sp>
      <p:grpSp>
        <p:nvGrpSpPr>
          <p:cNvPr id="2" name="Group 35"/>
          <p:cNvGrpSpPr>
            <a:grpSpLocks/>
          </p:cNvGrpSpPr>
          <p:nvPr/>
        </p:nvGrpSpPr>
        <p:grpSpPr bwMode="auto">
          <a:xfrm>
            <a:off x="2243138" y="1155700"/>
            <a:ext cx="6443662" cy="3575050"/>
            <a:chOff x="2220913" y="1898650"/>
            <a:chExt cx="6443662" cy="3575050"/>
          </a:xfrm>
        </p:grpSpPr>
        <p:pic>
          <p:nvPicPr>
            <p:cNvPr id="18453" name="Picture 1"/>
            <p:cNvPicPr>
              <a:picLocks noChangeAspect="1" noChangeArrowheads="1"/>
            </p:cNvPicPr>
            <p:nvPr/>
          </p:nvPicPr>
          <p:blipFill>
            <a:blip r:embed="rId3"/>
            <a:srcRect t="6163" r="7732"/>
            <a:stretch>
              <a:fillRect/>
            </a:stretch>
          </p:blipFill>
          <p:spPr bwMode="auto">
            <a:xfrm>
              <a:off x="2220913" y="2451100"/>
              <a:ext cx="6443662" cy="2741613"/>
            </a:xfrm>
            <a:prstGeom prst="rect">
              <a:avLst/>
            </a:prstGeom>
            <a:noFill/>
            <a:ln w="9525">
              <a:noFill/>
              <a:round/>
              <a:headEnd/>
              <a:tailEnd/>
            </a:ln>
          </p:spPr>
        </p:pic>
        <p:sp>
          <p:nvSpPr>
            <p:cNvPr id="5125" name="AutoShape 5"/>
            <p:cNvSpPr>
              <a:spLocks noChangeArrowheads="1"/>
            </p:cNvSpPr>
            <p:nvPr/>
          </p:nvSpPr>
          <p:spPr bwMode="auto">
            <a:xfrm rot="20340000">
              <a:off x="5316538" y="2284413"/>
              <a:ext cx="168275" cy="266700"/>
            </a:xfrm>
            <a:prstGeom prst="flowChartMagneticDisk">
              <a:avLst/>
            </a:prstGeom>
            <a:solidFill>
              <a:srgbClr val="000000"/>
            </a:solidFill>
            <a:ln w="9525">
              <a:noFill/>
              <a:round/>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buFont typeface="Times New Roman" charset="0"/>
                <a:buNone/>
                <a:defRPr/>
              </a:pPr>
              <a:endParaRPr lang="en-US">
                <a:latin typeface="Calibri" charset="0"/>
              </a:endParaRPr>
            </a:p>
          </p:txBody>
        </p:sp>
        <p:sp>
          <p:nvSpPr>
            <p:cNvPr id="18455" name="Text Box 6"/>
            <p:cNvSpPr txBox="1">
              <a:spLocks noChangeArrowheads="1"/>
            </p:cNvSpPr>
            <p:nvPr/>
          </p:nvSpPr>
          <p:spPr bwMode="auto">
            <a:xfrm>
              <a:off x="5135562" y="2097088"/>
              <a:ext cx="556460" cy="217625"/>
            </a:xfrm>
            <a:prstGeom prst="rect">
              <a:avLst/>
            </a:prstGeom>
            <a:noFill/>
            <a:ln w="9525">
              <a:noFill/>
              <a:round/>
              <a:headEnd/>
              <a:tailEnd/>
            </a:ln>
          </p:spPr>
          <p:txBody>
            <a:bodyPr wrap="none" lIns="90000" tIns="46800" rIns="90000" bIns="46800">
              <a:prstTxWarp prst="textNoShape">
                <a:avLst/>
              </a:prstTxWarp>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800">
                  <a:solidFill>
                    <a:srgbClr val="000000"/>
                  </a:solidFill>
                </a:rPr>
                <a:t>Satellites</a:t>
              </a:r>
            </a:p>
          </p:txBody>
        </p:sp>
        <p:sp>
          <p:nvSpPr>
            <p:cNvPr id="5152" name="Line 32"/>
            <p:cNvSpPr>
              <a:spLocks noChangeShapeType="1"/>
            </p:cNvSpPr>
            <p:nvPr/>
          </p:nvSpPr>
          <p:spPr bwMode="auto">
            <a:xfrm>
              <a:off x="2220913" y="5472113"/>
              <a:ext cx="6443662" cy="1587"/>
            </a:xfrm>
            <a:prstGeom prst="line">
              <a:avLst/>
            </a:prstGeom>
            <a:noFill/>
            <a:ln w="25560">
              <a:solidFill>
                <a:srgbClr val="4F81BD"/>
              </a:solidFill>
              <a:miter lim="800000"/>
              <a:headEnd/>
              <a:tailEnd/>
            </a:ln>
            <a:effectLst>
              <a:outerShdw blurRad="63500" dist="20160" dir="5400000" algn="ctr" rotWithShape="0">
                <a:srgbClr val="000000">
                  <a:alpha val="38034"/>
                </a:srgbClr>
              </a:outerShdw>
            </a:effectLst>
          </p:spPr>
          <p:txBody>
            <a:bodyPr>
              <a:prstTxWarp prst="textNoShape">
                <a:avLst/>
              </a:prstTxWarp>
            </a:bodyPr>
            <a:lstStyle/>
            <a:p>
              <a:pPr>
                <a:buFont typeface="Times New Roman" charset="0"/>
                <a:buNone/>
                <a:defRPr/>
              </a:pPr>
              <a:endParaRPr lang="en-US">
                <a:latin typeface="Calibri" charset="0"/>
              </a:endParaRPr>
            </a:p>
          </p:txBody>
        </p:sp>
        <p:sp>
          <p:nvSpPr>
            <p:cNvPr id="5153" name="Line 33"/>
            <p:cNvSpPr>
              <a:spLocks noChangeShapeType="1"/>
            </p:cNvSpPr>
            <p:nvPr/>
          </p:nvSpPr>
          <p:spPr bwMode="auto">
            <a:xfrm>
              <a:off x="2220913" y="1898650"/>
              <a:ext cx="6443662" cy="1588"/>
            </a:xfrm>
            <a:prstGeom prst="line">
              <a:avLst/>
            </a:prstGeom>
            <a:noFill/>
            <a:ln w="25560">
              <a:solidFill>
                <a:srgbClr val="4F81BD"/>
              </a:solidFill>
              <a:miter lim="800000"/>
              <a:headEnd/>
              <a:tailEnd/>
            </a:ln>
            <a:effectLst>
              <a:outerShdw blurRad="63500" dist="20160" dir="5400000" algn="ctr" rotWithShape="0">
                <a:srgbClr val="000000">
                  <a:alpha val="38034"/>
                </a:srgbClr>
              </a:outerShdw>
            </a:effectLst>
          </p:spPr>
          <p:txBody>
            <a:bodyPr>
              <a:prstTxWarp prst="textNoShape">
                <a:avLst/>
              </a:prstTxWarp>
            </a:bodyPr>
            <a:lstStyle/>
            <a:p>
              <a:pPr>
                <a:buFont typeface="Times New Roman" charset="0"/>
                <a:buNone/>
                <a:defRPr/>
              </a:pPr>
              <a:endParaRPr lang="en-US">
                <a:latin typeface="Calibri" charset="0"/>
              </a:endParaRPr>
            </a:p>
          </p:txBody>
        </p:sp>
      </p:grpSp>
      <p:sp>
        <p:nvSpPr>
          <p:cNvPr id="5123" name="Rectangle 3"/>
          <p:cNvSpPr>
            <a:spLocks noChangeArrowheads="1"/>
          </p:cNvSpPr>
          <p:nvPr/>
        </p:nvSpPr>
        <p:spPr bwMode="auto">
          <a:xfrm rot="20340000">
            <a:off x="5168900" y="1682750"/>
            <a:ext cx="169863" cy="168275"/>
          </a:xfrm>
          <a:prstGeom prst="rect">
            <a:avLst/>
          </a:prstGeom>
          <a:solidFill>
            <a:srgbClr val="000000"/>
          </a:solidFill>
          <a:ln w="9525">
            <a:noFill/>
            <a:round/>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buFont typeface="Times New Roman" charset="0"/>
              <a:buNone/>
              <a:defRPr/>
            </a:pPr>
            <a:endParaRPr lang="en-US">
              <a:latin typeface="Calibri" charset="0"/>
            </a:endParaRPr>
          </a:p>
        </p:txBody>
      </p:sp>
      <p:pic>
        <p:nvPicPr>
          <p:cNvPr id="18437" name="Picture 37" descr="Screen shot 2010-10-07 at 11.31.50 AM.png"/>
          <p:cNvPicPr>
            <a:picLocks noChangeAspect="1"/>
          </p:cNvPicPr>
          <p:nvPr/>
        </p:nvPicPr>
        <p:blipFill>
          <a:blip r:embed="rId4"/>
          <a:srcRect/>
          <a:stretch>
            <a:fillRect/>
          </a:stretch>
        </p:blipFill>
        <p:spPr bwMode="auto">
          <a:xfrm>
            <a:off x="228600" y="914400"/>
            <a:ext cx="1800225" cy="3898900"/>
          </a:xfrm>
          <a:prstGeom prst="rect">
            <a:avLst/>
          </a:prstGeom>
          <a:noFill/>
          <a:ln w="9525">
            <a:noFill/>
            <a:miter lim="800000"/>
            <a:headEnd/>
            <a:tailEnd/>
          </a:ln>
        </p:spPr>
      </p:pic>
      <p:pic>
        <p:nvPicPr>
          <p:cNvPr id="18438" name="Picture 16"/>
          <p:cNvPicPr>
            <a:picLocks noChangeAspect="1"/>
          </p:cNvPicPr>
          <p:nvPr/>
        </p:nvPicPr>
        <p:blipFill>
          <a:blip r:embed="rId5"/>
          <a:srcRect/>
          <a:stretch>
            <a:fillRect/>
          </a:stretch>
        </p:blipFill>
        <p:spPr bwMode="auto">
          <a:xfrm>
            <a:off x="377825" y="4889500"/>
            <a:ext cx="1755775" cy="1403350"/>
          </a:xfrm>
          <a:prstGeom prst="rect">
            <a:avLst/>
          </a:prstGeom>
          <a:noFill/>
          <a:ln w="9525">
            <a:solidFill>
              <a:schemeClr val="tx1"/>
            </a:solidFill>
            <a:miter lim="800000"/>
            <a:headEnd/>
            <a:tailEnd/>
          </a:ln>
        </p:spPr>
      </p:pic>
      <p:sp>
        <p:nvSpPr>
          <p:cNvPr id="18439" name="TextBox 20"/>
          <p:cNvSpPr txBox="1">
            <a:spLocks noChangeArrowheads="1"/>
          </p:cNvSpPr>
          <p:nvPr/>
        </p:nvSpPr>
        <p:spPr bwMode="auto">
          <a:xfrm>
            <a:off x="5105400" y="6240463"/>
            <a:ext cx="2058988" cy="276225"/>
          </a:xfrm>
          <a:prstGeom prst="rect">
            <a:avLst/>
          </a:prstGeom>
          <a:noFill/>
          <a:ln w="9525">
            <a:noFill/>
            <a:miter lim="800000"/>
            <a:headEnd/>
            <a:tailEnd/>
          </a:ln>
        </p:spPr>
        <p:txBody>
          <a:bodyPr wrap="none">
            <a:prstTxWarp prst="textNoShape">
              <a:avLst/>
            </a:prstTxWarp>
            <a:spAutoFit/>
          </a:bodyPr>
          <a:lstStyle/>
          <a:p>
            <a:r>
              <a:rPr lang="en-US" sz="1200">
                <a:solidFill>
                  <a:schemeClr val="tx1"/>
                </a:solidFill>
              </a:rPr>
              <a:t>acoustic mooring assemblies</a:t>
            </a:r>
            <a:r>
              <a:rPr lang="en-US" sz="1200" baseline="30000">
                <a:solidFill>
                  <a:schemeClr val="tx1"/>
                </a:solidFill>
              </a:rPr>
              <a:t>2</a:t>
            </a:r>
          </a:p>
        </p:txBody>
      </p:sp>
      <p:sp>
        <p:nvSpPr>
          <p:cNvPr id="18440" name="TextBox 21"/>
          <p:cNvSpPr txBox="1">
            <a:spLocks noChangeArrowheads="1"/>
          </p:cNvSpPr>
          <p:nvPr/>
        </p:nvSpPr>
        <p:spPr bwMode="auto">
          <a:xfrm>
            <a:off x="885825" y="6227763"/>
            <a:ext cx="1060450" cy="276225"/>
          </a:xfrm>
          <a:prstGeom prst="rect">
            <a:avLst/>
          </a:prstGeom>
          <a:noFill/>
          <a:ln w="9525">
            <a:noFill/>
            <a:miter lim="800000"/>
            <a:headEnd/>
            <a:tailEnd/>
          </a:ln>
        </p:spPr>
        <p:txBody>
          <a:bodyPr wrap="none">
            <a:prstTxWarp prst="textNoShape">
              <a:avLst/>
            </a:prstTxWarp>
            <a:spAutoFit/>
          </a:bodyPr>
          <a:lstStyle/>
          <a:p>
            <a:r>
              <a:rPr lang="en-US" sz="1200">
                <a:solidFill>
                  <a:schemeClr val="tx1"/>
                </a:solidFill>
              </a:rPr>
              <a:t>acoustic tags</a:t>
            </a:r>
            <a:r>
              <a:rPr lang="en-US" sz="1200" baseline="30000">
                <a:solidFill>
                  <a:schemeClr val="tx1"/>
                </a:solidFill>
              </a:rPr>
              <a:t>1</a:t>
            </a:r>
          </a:p>
        </p:txBody>
      </p:sp>
      <p:sp>
        <p:nvSpPr>
          <p:cNvPr id="18441" name="TextBox 22"/>
          <p:cNvSpPr txBox="1">
            <a:spLocks noChangeArrowheads="1"/>
          </p:cNvSpPr>
          <p:nvPr/>
        </p:nvSpPr>
        <p:spPr bwMode="auto">
          <a:xfrm>
            <a:off x="7413625" y="6238875"/>
            <a:ext cx="1019175" cy="277813"/>
          </a:xfrm>
          <a:prstGeom prst="rect">
            <a:avLst/>
          </a:prstGeom>
          <a:noFill/>
          <a:ln w="9525">
            <a:noFill/>
            <a:miter lim="800000"/>
            <a:headEnd/>
            <a:tailEnd/>
          </a:ln>
        </p:spPr>
        <p:txBody>
          <a:bodyPr wrap="none">
            <a:prstTxWarp prst="textNoShape">
              <a:avLst/>
            </a:prstTxWarp>
            <a:spAutoFit/>
          </a:bodyPr>
          <a:lstStyle/>
          <a:p>
            <a:r>
              <a:rPr lang="en-US" sz="1200">
                <a:solidFill>
                  <a:schemeClr val="tx1"/>
                </a:solidFill>
              </a:rPr>
              <a:t>satellite tags</a:t>
            </a:r>
            <a:r>
              <a:rPr lang="en-US" sz="1200" baseline="30000">
                <a:solidFill>
                  <a:schemeClr val="tx1"/>
                </a:solidFill>
              </a:rPr>
              <a:t>3</a:t>
            </a:r>
          </a:p>
        </p:txBody>
      </p:sp>
      <p:pic>
        <p:nvPicPr>
          <p:cNvPr id="18442" name="Picture 24"/>
          <p:cNvPicPr>
            <a:picLocks noChangeAspect="1"/>
          </p:cNvPicPr>
          <p:nvPr/>
        </p:nvPicPr>
        <p:blipFill>
          <a:blip r:embed="rId6"/>
          <a:srcRect r="15118"/>
          <a:stretch>
            <a:fillRect/>
          </a:stretch>
        </p:blipFill>
        <p:spPr bwMode="auto">
          <a:xfrm>
            <a:off x="6186488" y="4889500"/>
            <a:ext cx="893762" cy="1403350"/>
          </a:xfrm>
          <a:prstGeom prst="rect">
            <a:avLst/>
          </a:prstGeom>
          <a:noFill/>
          <a:ln w="9525">
            <a:solidFill>
              <a:schemeClr val="tx1"/>
            </a:solidFill>
            <a:miter lim="800000"/>
            <a:headEnd/>
            <a:tailEnd/>
          </a:ln>
        </p:spPr>
      </p:pic>
      <p:pic>
        <p:nvPicPr>
          <p:cNvPr id="18443" name="Picture 25"/>
          <p:cNvPicPr>
            <a:picLocks noChangeAspect="1"/>
          </p:cNvPicPr>
          <p:nvPr/>
        </p:nvPicPr>
        <p:blipFill>
          <a:blip r:embed="rId7"/>
          <a:srcRect l="13228" t="8504" r="11339" b="7088"/>
          <a:stretch>
            <a:fillRect/>
          </a:stretch>
        </p:blipFill>
        <p:spPr bwMode="auto">
          <a:xfrm>
            <a:off x="5078413" y="4889500"/>
            <a:ext cx="939800" cy="1403350"/>
          </a:xfrm>
          <a:prstGeom prst="rect">
            <a:avLst/>
          </a:prstGeom>
          <a:noFill/>
          <a:ln w="9525">
            <a:solidFill>
              <a:schemeClr val="tx1"/>
            </a:solidFill>
            <a:miter lim="800000"/>
            <a:headEnd/>
            <a:tailEnd/>
          </a:ln>
        </p:spPr>
      </p:pic>
      <p:pic>
        <p:nvPicPr>
          <p:cNvPr id="18444" name="Picture 26"/>
          <p:cNvPicPr>
            <a:picLocks noChangeAspect="1"/>
          </p:cNvPicPr>
          <p:nvPr/>
        </p:nvPicPr>
        <p:blipFill>
          <a:blip r:embed="rId8"/>
          <a:srcRect r="26321"/>
          <a:stretch>
            <a:fillRect/>
          </a:stretch>
        </p:blipFill>
        <p:spPr bwMode="auto">
          <a:xfrm>
            <a:off x="7261225" y="4889500"/>
            <a:ext cx="1376363" cy="1403350"/>
          </a:xfrm>
          <a:prstGeom prst="rect">
            <a:avLst/>
          </a:prstGeom>
          <a:noFill/>
          <a:ln w="9525">
            <a:solidFill>
              <a:schemeClr val="tx1"/>
            </a:solidFill>
            <a:miter lim="800000"/>
            <a:headEnd/>
            <a:tailEnd/>
          </a:ln>
        </p:spPr>
      </p:pic>
      <p:sp>
        <p:nvSpPr>
          <p:cNvPr id="18445" name="TextBox 27"/>
          <p:cNvSpPr txBox="1">
            <a:spLocks noChangeArrowheads="1"/>
          </p:cNvSpPr>
          <p:nvPr/>
        </p:nvSpPr>
        <p:spPr bwMode="auto">
          <a:xfrm>
            <a:off x="317500" y="5818188"/>
            <a:ext cx="184150" cy="369887"/>
          </a:xfrm>
          <a:prstGeom prst="rect">
            <a:avLst/>
          </a:prstGeom>
          <a:noFill/>
          <a:ln w="9525">
            <a:noFill/>
            <a:miter lim="800000"/>
            <a:headEnd/>
            <a:tailEnd/>
          </a:ln>
        </p:spPr>
        <p:txBody>
          <a:bodyPr wrap="none">
            <a:prstTxWarp prst="textNoShape">
              <a:avLst/>
            </a:prstTxWarp>
            <a:spAutoFit/>
          </a:bodyPr>
          <a:lstStyle/>
          <a:p>
            <a:endParaRPr lang="en-US"/>
          </a:p>
        </p:txBody>
      </p:sp>
      <p:pic>
        <p:nvPicPr>
          <p:cNvPr id="18446" name="Picture 29"/>
          <p:cNvPicPr>
            <a:picLocks noChangeAspect="1"/>
          </p:cNvPicPr>
          <p:nvPr/>
        </p:nvPicPr>
        <p:blipFill>
          <a:blip r:embed="rId9"/>
          <a:srcRect/>
          <a:stretch>
            <a:fillRect/>
          </a:stretch>
        </p:blipFill>
        <p:spPr bwMode="auto">
          <a:xfrm>
            <a:off x="2341563" y="4889500"/>
            <a:ext cx="887412" cy="1403350"/>
          </a:xfrm>
          <a:prstGeom prst="rect">
            <a:avLst/>
          </a:prstGeom>
          <a:noFill/>
          <a:ln w="9525">
            <a:solidFill>
              <a:schemeClr val="tx1"/>
            </a:solidFill>
            <a:miter lim="800000"/>
            <a:headEnd/>
            <a:tailEnd/>
          </a:ln>
        </p:spPr>
      </p:pic>
      <p:pic>
        <p:nvPicPr>
          <p:cNvPr id="18447" name="Picture 30"/>
          <p:cNvPicPr>
            <a:picLocks noChangeAspect="1"/>
          </p:cNvPicPr>
          <p:nvPr/>
        </p:nvPicPr>
        <p:blipFill>
          <a:blip r:embed="rId10"/>
          <a:srcRect/>
          <a:stretch>
            <a:fillRect/>
          </a:stretch>
        </p:blipFill>
        <p:spPr bwMode="auto">
          <a:xfrm>
            <a:off x="3444875" y="4889500"/>
            <a:ext cx="1404938" cy="1403350"/>
          </a:xfrm>
          <a:prstGeom prst="rect">
            <a:avLst/>
          </a:prstGeom>
          <a:noFill/>
          <a:ln w="9525">
            <a:solidFill>
              <a:schemeClr val="tx1"/>
            </a:solidFill>
            <a:miter lim="800000"/>
            <a:headEnd/>
            <a:tailEnd/>
          </a:ln>
        </p:spPr>
      </p:pic>
      <p:sp>
        <p:nvSpPr>
          <p:cNvPr id="18448" name="TextBox 21"/>
          <p:cNvSpPr txBox="1">
            <a:spLocks noChangeArrowheads="1"/>
          </p:cNvSpPr>
          <p:nvPr/>
        </p:nvSpPr>
        <p:spPr bwMode="auto">
          <a:xfrm>
            <a:off x="2867025" y="6261100"/>
            <a:ext cx="1339850" cy="276225"/>
          </a:xfrm>
          <a:prstGeom prst="rect">
            <a:avLst/>
          </a:prstGeom>
          <a:noFill/>
          <a:ln w="9525">
            <a:noFill/>
            <a:miter lim="800000"/>
            <a:headEnd/>
            <a:tailEnd/>
          </a:ln>
        </p:spPr>
        <p:txBody>
          <a:bodyPr wrap="none">
            <a:prstTxWarp prst="textNoShape">
              <a:avLst/>
            </a:prstTxWarp>
            <a:spAutoFit/>
          </a:bodyPr>
          <a:lstStyle/>
          <a:p>
            <a:r>
              <a:rPr lang="en-US" sz="1200">
                <a:solidFill>
                  <a:schemeClr val="tx1"/>
                </a:solidFill>
              </a:rPr>
              <a:t>acoustic receivers</a:t>
            </a:r>
            <a:r>
              <a:rPr lang="en-US" sz="1200" baseline="30000">
                <a:solidFill>
                  <a:schemeClr val="tx1"/>
                </a:solidFill>
              </a:rPr>
              <a:t>1</a:t>
            </a:r>
          </a:p>
        </p:txBody>
      </p:sp>
      <p:sp>
        <p:nvSpPr>
          <p:cNvPr id="18449" name="TextBox 32"/>
          <p:cNvSpPr txBox="1">
            <a:spLocks noChangeArrowheads="1"/>
          </p:cNvSpPr>
          <p:nvPr/>
        </p:nvSpPr>
        <p:spPr bwMode="auto">
          <a:xfrm>
            <a:off x="2743209" y="6526213"/>
            <a:ext cx="6207048" cy="276999"/>
          </a:xfrm>
          <a:prstGeom prst="rect">
            <a:avLst/>
          </a:prstGeom>
          <a:noFill/>
          <a:ln w="9525">
            <a:noFill/>
            <a:miter lim="800000"/>
            <a:headEnd/>
            <a:tailEnd/>
          </a:ln>
        </p:spPr>
        <p:txBody>
          <a:bodyPr wrap="none">
            <a:prstTxWarp prst="textNoShape">
              <a:avLst/>
            </a:prstTxWarp>
            <a:spAutoFit/>
          </a:bodyPr>
          <a:lstStyle/>
          <a:p>
            <a:r>
              <a:rPr lang="en-US" sz="1200" dirty="0">
                <a:solidFill>
                  <a:schemeClr val="tx1"/>
                </a:solidFill>
              </a:rPr>
              <a:t>Photo Credits: </a:t>
            </a:r>
            <a:r>
              <a:rPr lang="en-US" sz="1200" baseline="30000" dirty="0">
                <a:solidFill>
                  <a:schemeClr val="tx1"/>
                </a:solidFill>
              </a:rPr>
              <a:t>1</a:t>
            </a:r>
            <a:r>
              <a:rPr lang="en-US" sz="1200" dirty="0">
                <a:solidFill>
                  <a:schemeClr val="tx1"/>
                </a:solidFill>
                <a:hlinkClick r:id="rId11"/>
              </a:rPr>
              <a:t>www.vemco.com</a:t>
            </a:r>
            <a:r>
              <a:rPr lang="en-US" sz="1200" dirty="0">
                <a:solidFill>
                  <a:schemeClr val="tx1"/>
                </a:solidFill>
              </a:rPr>
              <a:t> </a:t>
            </a:r>
            <a:r>
              <a:rPr lang="en-US" sz="1200" baseline="30000" dirty="0" smtClean="0">
                <a:solidFill>
                  <a:schemeClr val="tx1"/>
                </a:solidFill>
              </a:rPr>
              <a:t>2</a:t>
            </a:r>
            <a:r>
              <a:rPr lang="en-US" sz="1200" dirty="0" smtClean="0">
                <a:solidFill>
                  <a:schemeClr val="tx1"/>
                </a:solidFill>
                <a:hlinkClick r:id="rId12"/>
              </a:rPr>
              <a:t>Global.OceanTrack.org/galleries</a:t>
            </a:r>
            <a:r>
              <a:rPr lang="en-US" sz="1200" dirty="0" smtClean="0">
                <a:solidFill>
                  <a:schemeClr val="tx1"/>
                </a:solidFill>
              </a:rPr>
              <a:t>  </a:t>
            </a:r>
            <a:r>
              <a:rPr lang="en-US" sz="1200" baseline="30000" dirty="0">
                <a:solidFill>
                  <a:schemeClr val="tx1"/>
                </a:solidFill>
              </a:rPr>
              <a:t>3</a:t>
            </a:r>
            <a:r>
              <a:rPr lang="en-US" sz="1200" dirty="0">
                <a:solidFill>
                  <a:schemeClr val="tx1"/>
                </a:solidFill>
                <a:hlinkClick r:id="rId13"/>
              </a:rPr>
              <a:t>www.wildlifecomputers.com</a:t>
            </a:r>
            <a:r>
              <a:rPr lang="en-US" sz="1200" dirty="0">
                <a:solidFill>
                  <a:schemeClr val="tx1"/>
                </a:solidFill>
              </a:rPr>
              <a:t> </a:t>
            </a:r>
          </a:p>
        </p:txBody>
      </p:sp>
      <p:sp>
        <p:nvSpPr>
          <p:cNvPr id="18450" name="Text Box 31"/>
          <p:cNvSpPr txBox="1">
            <a:spLocks noChangeArrowheads="1"/>
          </p:cNvSpPr>
          <p:nvPr/>
        </p:nvSpPr>
        <p:spPr bwMode="auto">
          <a:xfrm>
            <a:off x="1249363" y="4191000"/>
            <a:ext cx="8351837" cy="371475"/>
          </a:xfrm>
          <a:prstGeom prst="rect">
            <a:avLst/>
          </a:prstGeom>
          <a:noFill/>
          <a:ln w="9525">
            <a:noFill/>
            <a:round/>
            <a:headEnd/>
            <a:tailEnd/>
          </a:ln>
        </p:spPr>
        <p:txBody>
          <a:bodyPr lIns="90000" tIns="46800" rIns="90000" bIns="46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FF"/>
                </a:solidFill>
                <a:hlinkClick r:id="rId14"/>
              </a:rPr>
              <a:t>Global.OceanTrack.org/about/ocean</a:t>
            </a:r>
            <a:endParaRPr lang="en-CA" dirty="0">
              <a:solidFill>
                <a:srgbClr val="0000FF"/>
              </a:solidFill>
            </a:endParaRPr>
          </a:p>
        </p:txBody>
      </p:sp>
      <p:sp>
        <p:nvSpPr>
          <p:cNvPr id="5124" name="Rectangle 4"/>
          <p:cNvSpPr>
            <a:spLocks noChangeArrowheads="1"/>
          </p:cNvSpPr>
          <p:nvPr/>
        </p:nvSpPr>
        <p:spPr bwMode="auto">
          <a:xfrm rot="20340000">
            <a:off x="5521325" y="1541463"/>
            <a:ext cx="169863" cy="168275"/>
          </a:xfrm>
          <a:prstGeom prst="rect">
            <a:avLst/>
          </a:prstGeom>
          <a:solidFill>
            <a:srgbClr val="000000"/>
          </a:solidFill>
          <a:ln w="9525">
            <a:noFill/>
            <a:round/>
            <a:headEnd/>
            <a:tailEnd/>
          </a:ln>
          <a:effectLst>
            <a:outerShdw blurRad="63500" dist="23040" dir="5400000" algn="ctr" rotWithShape="0">
              <a:srgbClr val="000000">
                <a:alpha val="35036"/>
              </a:srgbClr>
            </a:outerShdw>
          </a:effectLst>
        </p:spPr>
        <p:txBody>
          <a:bodyPr wrap="none" anchor="ctr">
            <a:prstTxWarp prst="textNoShape">
              <a:avLst/>
            </a:prstTxWarp>
          </a:bodyPr>
          <a:lstStyle/>
          <a:p>
            <a:pPr>
              <a:buFont typeface="Times New Roman" charset="0"/>
              <a:buNone/>
              <a:defRPr/>
            </a:pPr>
            <a:endParaRPr lang="en-US">
              <a:latin typeface="Calibri" charset="0"/>
            </a:endParaRPr>
          </a:p>
        </p:txBody>
      </p:sp>
      <p:cxnSp>
        <p:nvCxnSpPr>
          <p:cNvPr id="18452" name="Straight Connector 34"/>
          <p:cNvCxnSpPr>
            <a:cxnSpLocks noChangeShapeType="1"/>
          </p:cNvCxnSpPr>
          <p:nvPr/>
        </p:nvCxnSpPr>
        <p:spPr bwMode="auto">
          <a:xfrm rot="5400000" flipH="1" flipV="1">
            <a:off x="5358607" y="1450181"/>
            <a:ext cx="165100" cy="490537"/>
          </a:xfrm>
          <a:prstGeom prst="line">
            <a:avLst/>
          </a:prstGeom>
          <a:noFill/>
          <a:ln w="25400">
            <a:solidFill>
              <a:schemeClr val="tx1"/>
            </a:solidFill>
            <a:round/>
            <a:headEnd/>
            <a:tailEnd/>
          </a:ln>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dirty="0" smtClean="0"/>
              <a:t>Managing our data</a:t>
            </a:r>
            <a:endParaRPr lang="en-US" i="1" dirty="0" smtClean="0"/>
          </a:p>
        </p:txBody>
      </p:sp>
      <p:pic>
        <p:nvPicPr>
          <p:cNvPr id="20483" name="Picture 3" descr="Screen shot 2011-02-06 at 12.22.58 PM.png"/>
          <p:cNvPicPr>
            <a:picLocks noChangeAspect="1"/>
          </p:cNvPicPr>
          <p:nvPr/>
        </p:nvPicPr>
        <p:blipFill>
          <a:blip r:embed="rId3"/>
          <a:srcRect b="7903"/>
          <a:stretch>
            <a:fillRect/>
          </a:stretch>
        </p:blipFill>
        <p:spPr bwMode="auto">
          <a:xfrm>
            <a:off x="304800" y="1625224"/>
            <a:ext cx="8686800" cy="3554413"/>
          </a:xfrm>
          <a:prstGeom prst="rect">
            <a:avLst/>
          </a:prstGeom>
          <a:noFill/>
          <a:ln w="9525">
            <a:noFill/>
            <a:miter lim="800000"/>
            <a:headEnd/>
            <a:tailEnd/>
          </a:ln>
        </p:spPr>
      </p:pic>
      <p:sp>
        <p:nvSpPr>
          <p:cNvPr id="5" name="TextBox 4"/>
          <p:cNvSpPr txBox="1"/>
          <p:nvPr/>
        </p:nvSpPr>
        <p:spPr>
          <a:xfrm>
            <a:off x="304800" y="5353596"/>
            <a:ext cx="8458200" cy="1323439"/>
          </a:xfrm>
          <a:prstGeom prst="rect">
            <a:avLst/>
          </a:prstGeom>
          <a:noFill/>
        </p:spPr>
        <p:txBody>
          <a:bodyPr wrap="square">
            <a:spAutoFit/>
          </a:bodyPr>
          <a:lstStyle/>
          <a:p>
            <a:pPr algn="ctr">
              <a:buFont typeface="Times New Roman" charset="0"/>
              <a:buNone/>
              <a:defRPr/>
            </a:pPr>
            <a:r>
              <a:rPr lang="en-US" sz="2000" dirty="0">
                <a:solidFill>
                  <a:schemeClr val="tx1"/>
                </a:solidFill>
                <a:latin typeface="Calibri" charset="0"/>
              </a:rPr>
              <a:t>Collaborator’s data are stored in a separate schema (</a:t>
            </a:r>
            <a:r>
              <a:rPr lang="en-US" sz="2000" dirty="0" err="1">
                <a:solidFill>
                  <a:schemeClr val="tx1"/>
                </a:solidFill>
                <a:latin typeface="Calibri" charset="0"/>
              </a:rPr>
              <a:t>userid</a:t>
            </a:r>
            <a:r>
              <a:rPr lang="en-US" sz="2000" dirty="0">
                <a:solidFill>
                  <a:schemeClr val="tx1"/>
                </a:solidFill>
                <a:latin typeface="Calibri" charset="0"/>
              </a:rPr>
              <a:t>) within the OTN</a:t>
            </a:r>
            <a:r>
              <a:rPr lang="en-US" sz="2000" dirty="0" smtClean="0">
                <a:solidFill>
                  <a:schemeClr val="tx1"/>
                </a:solidFill>
                <a:latin typeface="Calibri" charset="0"/>
              </a:rPr>
              <a:t> open source database</a:t>
            </a:r>
            <a:r>
              <a:rPr lang="en-US" sz="2000" dirty="0">
                <a:solidFill>
                  <a:schemeClr val="tx1"/>
                </a:solidFill>
                <a:latin typeface="Calibri" charset="0"/>
              </a:rPr>
              <a:t>. OTN Collaborators can be either Deployment Collaborator, Tracker Collaborator, or Data </a:t>
            </a:r>
            <a:r>
              <a:rPr lang="en-US" sz="2000" dirty="0" smtClean="0">
                <a:solidFill>
                  <a:schemeClr val="tx1"/>
                </a:solidFill>
                <a:latin typeface="Calibri" charset="0"/>
              </a:rPr>
              <a:t>Collaborator. </a:t>
            </a:r>
            <a:r>
              <a:rPr lang="en-US" sz="2000" dirty="0" smtClean="0">
                <a:latin typeface="Calibri" charset="0"/>
              </a:rPr>
              <a:t>S</a:t>
            </a:r>
            <a:r>
              <a:rPr lang="en-US" sz="2000" dirty="0" smtClean="0">
                <a:solidFill>
                  <a:schemeClr val="tx1"/>
                </a:solidFill>
                <a:latin typeface="Calibri" charset="0"/>
              </a:rPr>
              <a:t>oftware used includes: </a:t>
            </a:r>
            <a:r>
              <a:rPr lang="en-US" sz="2000" dirty="0" err="1" smtClean="0">
                <a:solidFill>
                  <a:schemeClr val="tx1"/>
                </a:solidFill>
                <a:latin typeface="Calibri" charset="0"/>
              </a:rPr>
              <a:t>RedHat</a:t>
            </a:r>
            <a:r>
              <a:rPr lang="en-US" sz="2000" dirty="0" smtClean="0">
                <a:solidFill>
                  <a:schemeClr val="tx1"/>
                </a:solidFill>
                <a:latin typeface="Calibri" charset="0"/>
              </a:rPr>
              <a:t> Linux, PLONE CMS, PostgreSQL </a:t>
            </a:r>
            <a:r>
              <a:rPr lang="en-US" sz="2000" dirty="0" err="1" smtClean="0">
                <a:solidFill>
                  <a:schemeClr val="tx1"/>
                </a:solidFill>
                <a:latin typeface="Calibri" charset="0"/>
              </a:rPr>
              <a:t>PostGIS</a:t>
            </a:r>
            <a:r>
              <a:rPr lang="en-US" sz="2000" dirty="0" smtClean="0">
                <a:solidFill>
                  <a:schemeClr val="tx1"/>
                </a:solidFill>
                <a:latin typeface="Calibri" charset="0"/>
              </a:rPr>
              <a:t>,</a:t>
            </a:r>
            <a:r>
              <a:rPr lang="en-US" sz="2000" dirty="0" smtClean="0">
                <a:latin typeface="Calibri" charset="0"/>
              </a:rPr>
              <a:t> </a:t>
            </a:r>
            <a:r>
              <a:rPr lang="en-US" sz="2000" dirty="0" err="1" smtClean="0">
                <a:solidFill>
                  <a:schemeClr val="tx1"/>
                </a:solidFill>
                <a:latin typeface="Calibri" charset="0"/>
              </a:rPr>
              <a:t>GeoServer</a:t>
            </a:r>
            <a:r>
              <a:rPr lang="en-US" sz="2000" dirty="0" smtClean="0">
                <a:solidFill>
                  <a:schemeClr val="tx1"/>
                </a:solidFill>
                <a:latin typeface="Calibri" charset="0"/>
              </a:rPr>
              <a:t>, R and </a:t>
            </a:r>
            <a:r>
              <a:rPr lang="en-US" sz="2000" dirty="0" err="1" smtClean="0">
                <a:solidFill>
                  <a:schemeClr val="tx1"/>
                </a:solidFill>
                <a:latin typeface="Calibri" charset="0"/>
              </a:rPr>
              <a:t>RStudio</a:t>
            </a:r>
            <a:r>
              <a:rPr lang="en-US" sz="2000" dirty="0" smtClean="0">
                <a:solidFill>
                  <a:schemeClr val="tx1"/>
                </a:solidFill>
                <a:latin typeface="Calibri" charset="0"/>
              </a:rPr>
              <a:t>. </a:t>
            </a:r>
            <a:endParaRPr lang="en-US" sz="2000" dirty="0">
              <a:solidFill>
                <a:schemeClr val="tx1"/>
              </a:solidFill>
              <a:latin typeface="Calibri" charset="0"/>
            </a:endParaRPr>
          </a:p>
        </p:txBody>
      </p:sp>
      <p:sp>
        <p:nvSpPr>
          <p:cNvPr id="9" name="Rectangle 8"/>
          <p:cNvSpPr/>
          <p:nvPr/>
        </p:nvSpPr>
        <p:spPr>
          <a:xfrm>
            <a:off x="3346824" y="1729187"/>
            <a:ext cx="1464235" cy="3625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94140" y="1568133"/>
            <a:ext cx="5386294" cy="400110"/>
          </a:xfrm>
          <a:prstGeom prst="rect">
            <a:avLst/>
          </a:prstGeom>
          <a:noFill/>
        </p:spPr>
        <p:txBody>
          <a:bodyPr wrap="square" rtlCol="0">
            <a:spAutoFit/>
          </a:bodyPr>
          <a:lstStyle/>
          <a:p>
            <a:pPr algn="ctr"/>
            <a:r>
              <a:rPr lang="en-US" sz="2000" dirty="0" smtClean="0"/>
              <a:t>Secure </a:t>
            </a:r>
            <a:r>
              <a:rPr lang="en-US" sz="2000" dirty="0"/>
              <a:t>Data Warehouse and </a:t>
            </a:r>
            <a:r>
              <a:rPr lang="en-US" sz="2000" dirty="0" smtClean="0"/>
              <a:t>Workflow</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533"/>
            <a:ext cx="8229600" cy="1143000"/>
          </a:xfrm>
        </p:spPr>
        <p:txBody>
          <a:bodyPr/>
          <a:lstStyle/>
          <a:p>
            <a:r>
              <a:rPr lang="en-US" dirty="0" smtClean="0"/>
              <a:t>Quality Assurance</a:t>
            </a:r>
            <a:endParaRPr lang="en-US" dirty="0"/>
          </a:p>
        </p:txBody>
      </p:sp>
      <p:sp>
        <p:nvSpPr>
          <p:cNvPr id="4" name="Text Placeholder 3"/>
          <p:cNvSpPr>
            <a:spLocks noGrp="1"/>
          </p:cNvSpPr>
          <p:nvPr>
            <p:ph type="body" idx="1"/>
          </p:nvPr>
        </p:nvSpPr>
        <p:spPr>
          <a:xfrm>
            <a:off x="513304" y="1854848"/>
            <a:ext cx="1625600" cy="639762"/>
          </a:xfrm>
        </p:spPr>
        <p:txBody>
          <a:bodyPr>
            <a:normAutofit fontScale="92500"/>
          </a:bodyPr>
          <a:lstStyle/>
          <a:p>
            <a:pPr algn="ctr"/>
            <a:r>
              <a:rPr lang="en-US" dirty="0" err="1" smtClean="0"/>
              <a:t>c</a:t>
            </a:r>
            <a:r>
              <a:rPr lang="en-US" dirty="0" smtClean="0"/>
              <a:t>) </a:t>
            </a:r>
            <a:r>
              <a:rPr lang="en-US" dirty="0" smtClean="0"/>
              <a:t>Coverage</a:t>
            </a:r>
          </a:p>
          <a:p>
            <a:pPr algn="ctr"/>
            <a:endParaRPr lang="en-US" dirty="0"/>
          </a:p>
        </p:txBody>
      </p:sp>
      <p:sp>
        <p:nvSpPr>
          <p:cNvPr id="6" name="Text Placeholder 5"/>
          <p:cNvSpPr>
            <a:spLocks noGrp="1"/>
          </p:cNvSpPr>
          <p:nvPr>
            <p:ph type="body" sz="quarter" idx="3"/>
          </p:nvPr>
        </p:nvSpPr>
        <p:spPr>
          <a:xfrm>
            <a:off x="3903121" y="1658474"/>
            <a:ext cx="2350592" cy="896730"/>
          </a:xfrm>
        </p:spPr>
        <p:txBody>
          <a:bodyPr>
            <a:normAutofit/>
          </a:bodyPr>
          <a:lstStyle/>
          <a:p>
            <a:pPr algn="ctr"/>
            <a:r>
              <a:rPr lang="en-US" sz="2200" dirty="0" err="1" smtClean="0"/>
              <a:t>d</a:t>
            </a:r>
            <a:r>
              <a:rPr lang="en-US" sz="2200" dirty="0" smtClean="0"/>
              <a:t>) </a:t>
            </a:r>
            <a:r>
              <a:rPr lang="en-US" sz="2200" dirty="0" smtClean="0"/>
              <a:t>Performance</a:t>
            </a:r>
          </a:p>
          <a:p>
            <a:pPr algn="ctr"/>
            <a:r>
              <a:rPr lang="en-US" dirty="0" smtClean="0"/>
              <a:t> </a:t>
            </a:r>
          </a:p>
        </p:txBody>
      </p:sp>
      <p:pic>
        <p:nvPicPr>
          <p:cNvPr id="11" name="Picture 10"/>
          <p:cNvPicPr>
            <a:picLocks noChangeAspect="1"/>
          </p:cNvPicPr>
          <p:nvPr/>
        </p:nvPicPr>
        <p:blipFill>
          <a:blip r:embed="rId2"/>
          <a:stretch>
            <a:fillRect/>
          </a:stretch>
        </p:blipFill>
        <p:spPr>
          <a:xfrm>
            <a:off x="2149531" y="1793272"/>
            <a:ext cx="1634062" cy="1634062"/>
          </a:xfrm>
          <a:prstGeom prst="rect">
            <a:avLst/>
          </a:prstGeom>
        </p:spPr>
      </p:pic>
      <p:pic>
        <p:nvPicPr>
          <p:cNvPr id="12" name="Picture 11" descr="Screen Shot 2012-05-27 at 3.50.38 PM.png"/>
          <p:cNvPicPr>
            <a:picLocks noChangeAspect="1"/>
          </p:cNvPicPr>
          <p:nvPr/>
        </p:nvPicPr>
        <p:blipFill>
          <a:blip r:embed="rId3"/>
          <a:srcRect l="10005" r="3335" b="19740"/>
          <a:stretch>
            <a:fillRect/>
          </a:stretch>
        </p:blipFill>
        <p:spPr>
          <a:xfrm>
            <a:off x="4644026" y="3539935"/>
            <a:ext cx="4180080" cy="3270249"/>
          </a:xfrm>
          <a:prstGeom prst="rect">
            <a:avLst/>
          </a:prstGeom>
        </p:spPr>
      </p:pic>
      <p:pic>
        <p:nvPicPr>
          <p:cNvPr id="16" name="Picture 15" descr="Screen Shot 2012-05-27 at 4.01.47 PM.png"/>
          <p:cNvPicPr>
            <a:picLocks noChangeAspect="1"/>
          </p:cNvPicPr>
          <p:nvPr/>
        </p:nvPicPr>
        <p:blipFill>
          <a:blip r:embed="rId4"/>
          <a:stretch>
            <a:fillRect/>
          </a:stretch>
        </p:blipFill>
        <p:spPr>
          <a:xfrm>
            <a:off x="6079149" y="1668801"/>
            <a:ext cx="2452871" cy="1737783"/>
          </a:xfrm>
          <a:prstGeom prst="rect">
            <a:avLst/>
          </a:prstGeom>
        </p:spPr>
      </p:pic>
      <p:pic>
        <p:nvPicPr>
          <p:cNvPr id="10" name="Picture 9" descr="coverage3.png"/>
          <p:cNvPicPr>
            <a:picLocks noChangeAspect="1"/>
          </p:cNvPicPr>
          <p:nvPr/>
        </p:nvPicPr>
        <p:blipFill>
          <a:blip r:embed="rId5"/>
          <a:stretch>
            <a:fillRect/>
          </a:stretch>
        </p:blipFill>
        <p:spPr>
          <a:xfrm>
            <a:off x="428274" y="3508186"/>
            <a:ext cx="4044950" cy="3327398"/>
          </a:xfrm>
          <a:prstGeom prst="rect">
            <a:avLst/>
          </a:prstGeom>
        </p:spPr>
      </p:pic>
      <p:sp>
        <p:nvSpPr>
          <p:cNvPr id="15" name="TextBox 14"/>
          <p:cNvSpPr txBox="1"/>
          <p:nvPr/>
        </p:nvSpPr>
        <p:spPr>
          <a:xfrm>
            <a:off x="4727224" y="2884474"/>
            <a:ext cx="1199444" cy="461665"/>
          </a:xfrm>
          <a:prstGeom prst="rect">
            <a:avLst/>
          </a:prstGeom>
          <a:noFill/>
        </p:spPr>
        <p:txBody>
          <a:bodyPr wrap="square" rtlCol="0">
            <a:spAutoFit/>
          </a:bodyPr>
          <a:lstStyle/>
          <a:p>
            <a:r>
              <a:rPr lang="en-US" sz="1200" dirty="0" smtClean="0"/>
              <a:t>(87 transmitters at 11 locations)</a:t>
            </a:r>
            <a:endParaRPr lang="en-US" sz="1200" dirty="0"/>
          </a:p>
        </p:txBody>
      </p:sp>
      <p:sp>
        <p:nvSpPr>
          <p:cNvPr id="13" name="TextBox 12"/>
          <p:cNvSpPr txBox="1"/>
          <p:nvPr/>
        </p:nvSpPr>
        <p:spPr>
          <a:xfrm>
            <a:off x="617891" y="685529"/>
            <a:ext cx="7924052" cy="430887"/>
          </a:xfrm>
          <a:prstGeom prst="rect">
            <a:avLst/>
          </a:prstGeom>
          <a:noFill/>
        </p:spPr>
        <p:txBody>
          <a:bodyPr wrap="none" rtlCol="0">
            <a:spAutoFit/>
          </a:bodyPr>
          <a:lstStyle/>
          <a:p>
            <a:r>
              <a:rPr lang="en-US" sz="2200" b="1" dirty="0" smtClean="0"/>
              <a:t>a)</a:t>
            </a:r>
            <a:r>
              <a:rPr lang="en-US" sz="2200" b="1" dirty="0" smtClean="0"/>
              <a:t> Mystery Tags</a:t>
            </a:r>
            <a:r>
              <a:rPr lang="en-US" dirty="0" smtClean="0"/>
              <a:t>: </a:t>
            </a:r>
            <a:r>
              <a:rPr lang="en-US" dirty="0" smtClean="0"/>
              <a:t>tags and sensors without release metadata and or </a:t>
            </a:r>
            <a:r>
              <a:rPr lang="en-US" dirty="0" smtClean="0"/>
              <a:t>calibrations</a:t>
            </a:r>
            <a:endParaRPr lang="en-US" dirty="0"/>
          </a:p>
        </p:txBody>
      </p:sp>
      <p:sp>
        <p:nvSpPr>
          <p:cNvPr id="14" name="Rectangle 13"/>
          <p:cNvSpPr/>
          <p:nvPr/>
        </p:nvSpPr>
        <p:spPr>
          <a:xfrm>
            <a:off x="4644026" y="2585086"/>
            <a:ext cx="1282642" cy="954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20881" y="1106867"/>
            <a:ext cx="6075626" cy="430887"/>
          </a:xfrm>
          <a:prstGeom prst="rect">
            <a:avLst/>
          </a:prstGeom>
          <a:noFill/>
        </p:spPr>
        <p:txBody>
          <a:bodyPr wrap="none" rtlCol="0">
            <a:spAutoFit/>
          </a:bodyPr>
          <a:lstStyle/>
          <a:p>
            <a:r>
              <a:rPr lang="en-US" sz="2200" b="1" dirty="0" smtClean="0"/>
              <a:t>b</a:t>
            </a:r>
            <a:r>
              <a:rPr lang="en-US" sz="2200" b="1" dirty="0" smtClean="0"/>
              <a:t>) Duplicate IDs</a:t>
            </a:r>
            <a:r>
              <a:rPr lang="en-US" dirty="0" smtClean="0"/>
              <a:t>: more than one tag or sensor with same ID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descr="Screen Shot 2012-09-23 at 7.05.20 PM.png"/>
          <p:cNvPicPr>
            <a:picLocks noChangeAspect="1"/>
          </p:cNvPicPr>
          <p:nvPr/>
        </p:nvPicPr>
        <p:blipFill>
          <a:blip r:embed="rId3"/>
          <a:srcRect l="662" t="13287" r="662" b="8858"/>
          <a:stretch>
            <a:fillRect/>
          </a:stretch>
        </p:blipFill>
        <p:spPr>
          <a:xfrm>
            <a:off x="1298359" y="2123382"/>
            <a:ext cx="6928283" cy="4086982"/>
          </a:xfrm>
          <a:prstGeom prst="rect">
            <a:avLst/>
          </a:prstGeom>
        </p:spPr>
      </p:pic>
      <p:sp>
        <p:nvSpPr>
          <p:cNvPr id="32" name="Title 31"/>
          <p:cNvSpPr>
            <a:spLocks noGrp="1"/>
          </p:cNvSpPr>
          <p:nvPr>
            <p:ph type="title"/>
          </p:nvPr>
        </p:nvSpPr>
        <p:spPr/>
        <p:txBody>
          <a:bodyPr/>
          <a:lstStyle/>
          <a:p>
            <a:r>
              <a:rPr lang="en-US" smtClean="0"/>
              <a:t>Successes</a:t>
            </a:r>
            <a:endParaRPr lang="en-US" dirty="0"/>
          </a:p>
        </p:txBody>
      </p:sp>
      <p:sp>
        <p:nvSpPr>
          <p:cNvPr id="33" name="TextBox 32"/>
          <p:cNvSpPr txBox="1"/>
          <p:nvPr/>
        </p:nvSpPr>
        <p:spPr>
          <a:xfrm>
            <a:off x="971176" y="1371397"/>
            <a:ext cx="7485530" cy="646331"/>
          </a:xfrm>
          <a:prstGeom prst="rect">
            <a:avLst/>
          </a:prstGeom>
          <a:noFill/>
        </p:spPr>
        <p:txBody>
          <a:bodyPr wrap="square" rtlCol="0">
            <a:spAutoFit/>
          </a:bodyPr>
          <a:lstStyle/>
          <a:p>
            <a:pPr algn="ctr"/>
            <a:r>
              <a:rPr lang="en-US" i="1" dirty="0" smtClean="0"/>
              <a:t>Acceptance by </a:t>
            </a:r>
            <a:r>
              <a:rPr lang="en-US" dirty="0" smtClean="0">
                <a:latin typeface="Tahoma" pitchFamily="-84" charset="0"/>
              </a:rPr>
              <a:t>IOOS POST-NANOOS Project</a:t>
            </a:r>
            <a:r>
              <a:rPr lang="en-US" i="1" dirty="0" smtClean="0"/>
              <a:t> as </a:t>
            </a:r>
          </a:p>
          <a:p>
            <a:pPr algn="ctr"/>
            <a:r>
              <a:rPr lang="en-US" i="1" dirty="0" smtClean="0"/>
              <a:t>data management template </a:t>
            </a:r>
            <a:r>
              <a:rPr lang="en-US" dirty="0" smtClean="0"/>
              <a:t>for US Animal Acoustic Telemetry (AAT) Data.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93486" y="2145935"/>
            <a:ext cx="8229600" cy="4458065"/>
          </a:xfrm>
        </p:spPr>
        <p:txBody>
          <a:bodyPr>
            <a:normAutofit/>
          </a:bodyPr>
          <a:lstStyle/>
          <a:p>
            <a:r>
              <a:rPr lang="en-US" dirty="0" smtClean="0"/>
              <a:t>Communicating with data archives and other data producing institutions. </a:t>
            </a:r>
          </a:p>
          <a:p>
            <a:r>
              <a:rPr lang="en-US" dirty="0" smtClean="0"/>
              <a:t>Getting essential organization and curation of data acknowledged in the funding process.</a:t>
            </a:r>
          </a:p>
          <a:p>
            <a:r>
              <a:rPr lang="en-US" dirty="0" smtClean="0"/>
              <a:t>Determining extent to which publications are generated from the reuse of data.</a:t>
            </a:r>
          </a:p>
        </p:txBody>
      </p:sp>
      <p:sp>
        <p:nvSpPr>
          <p:cNvPr id="5" name="TextBox 4"/>
          <p:cNvSpPr txBox="1"/>
          <p:nvPr/>
        </p:nvSpPr>
        <p:spPr>
          <a:xfrm>
            <a:off x="656773" y="1344753"/>
            <a:ext cx="7991911" cy="1200329"/>
          </a:xfrm>
          <a:prstGeom prst="rect">
            <a:avLst/>
          </a:prstGeom>
          <a:noFill/>
        </p:spPr>
        <p:txBody>
          <a:bodyPr wrap="square" rtlCol="0">
            <a:spAutoFit/>
          </a:bodyPr>
          <a:lstStyle/>
          <a:p>
            <a:r>
              <a:rPr lang="en-US" u="sng" dirty="0" smtClean="0"/>
              <a:t>http://www.oecd-ilibrary.org/science-and-technology/oecd-principles-and-guidelines-for-access-to-research-data-from-public-funding_9789264034020-en-fr</a:t>
            </a:r>
            <a:r>
              <a:rPr lang="en-US" dirty="0" smtClean="0"/>
              <a:t> </a:t>
            </a:r>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975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7637"/>
            <a:ext cx="8229600" cy="1143000"/>
          </a:xfrm>
        </p:spPr>
        <p:txBody>
          <a:bodyPr/>
          <a:lstStyle/>
          <a:p>
            <a:r>
              <a:rPr lang="en-US" dirty="0" smtClean="0"/>
              <a:t>Take Home Points</a:t>
            </a:r>
            <a:endParaRPr lang="en-US" dirty="0"/>
          </a:p>
        </p:txBody>
      </p:sp>
      <p:grpSp>
        <p:nvGrpSpPr>
          <p:cNvPr id="52" name="Group 51"/>
          <p:cNvGrpSpPr/>
          <p:nvPr/>
        </p:nvGrpSpPr>
        <p:grpSpPr>
          <a:xfrm>
            <a:off x="1377622" y="1964620"/>
            <a:ext cx="6447300" cy="4229556"/>
            <a:chOff x="978476" y="1728761"/>
            <a:chExt cx="6447300" cy="4229556"/>
          </a:xfrm>
        </p:grpSpPr>
        <p:pic>
          <p:nvPicPr>
            <p:cNvPr id="25" name="Picture 24" descr="Screen Shot 2012-09-25 at 2.31.29 PM.png"/>
            <p:cNvPicPr>
              <a:picLocks noChangeAspect="1"/>
            </p:cNvPicPr>
            <p:nvPr/>
          </p:nvPicPr>
          <p:blipFill>
            <a:blip r:embed="rId3"/>
            <a:stretch>
              <a:fillRect/>
            </a:stretch>
          </p:blipFill>
          <p:spPr>
            <a:xfrm>
              <a:off x="978476" y="1728761"/>
              <a:ext cx="6447300" cy="4229556"/>
            </a:xfrm>
            <a:prstGeom prst="rect">
              <a:avLst/>
            </a:prstGeom>
          </p:spPr>
        </p:pic>
        <p:sp>
          <p:nvSpPr>
            <p:cNvPr id="18" name="TextBox 17"/>
            <p:cNvSpPr txBox="1"/>
            <p:nvPr/>
          </p:nvSpPr>
          <p:spPr>
            <a:xfrm>
              <a:off x="4691535" y="4392715"/>
              <a:ext cx="889574" cy="307777"/>
            </a:xfrm>
            <a:prstGeom prst="rect">
              <a:avLst/>
            </a:prstGeom>
            <a:noFill/>
          </p:spPr>
          <p:txBody>
            <a:bodyPr wrap="none" rtlCol="0">
              <a:spAutoFit/>
            </a:bodyPr>
            <a:lstStyle/>
            <a:p>
              <a:r>
                <a:rPr lang="en-US" sz="1400" dirty="0" smtClean="0">
                  <a:solidFill>
                    <a:srgbClr val="FFFF00"/>
                  </a:solidFill>
                </a:rPr>
                <a:t>gray seals</a:t>
              </a:r>
              <a:endParaRPr lang="en-US" sz="1400" dirty="0">
                <a:solidFill>
                  <a:srgbClr val="FFFF00"/>
                </a:solidFill>
              </a:endParaRPr>
            </a:p>
          </p:txBody>
        </p:sp>
        <p:sp>
          <p:nvSpPr>
            <p:cNvPr id="19" name="TextBox 18"/>
            <p:cNvSpPr txBox="1"/>
            <p:nvPr/>
          </p:nvSpPr>
          <p:spPr>
            <a:xfrm>
              <a:off x="3751343" y="3305722"/>
              <a:ext cx="1312028" cy="307777"/>
            </a:xfrm>
            <a:prstGeom prst="rect">
              <a:avLst/>
            </a:prstGeom>
            <a:noFill/>
          </p:spPr>
          <p:txBody>
            <a:bodyPr wrap="none" rtlCol="0">
              <a:spAutoFit/>
            </a:bodyPr>
            <a:lstStyle/>
            <a:p>
              <a:r>
                <a:rPr lang="en-US" sz="1400" dirty="0" smtClean="0">
                  <a:solidFill>
                    <a:srgbClr val="FF0000"/>
                  </a:solidFill>
                </a:rPr>
                <a:t>Atlantic salmon</a:t>
              </a:r>
              <a:endParaRPr lang="en-US" sz="1400" dirty="0">
                <a:solidFill>
                  <a:srgbClr val="FF0000"/>
                </a:solidFill>
              </a:endParaRPr>
            </a:p>
          </p:txBody>
        </p:sp>
        <p:sp>
          <p:nvSpPr>
            <p:cNvPr id="20" name="TextBox 19"/>
            <p:cNvSpPr txBox="1"/>
            <p:nvPr/>
          </p:nvSpPr>
          <p:spPr>
            <a:xfrm>
              <a:off x="1882586" y="4572011"/>
              <a:ext cx="1018879" cy="307777"/>
            </a:xfrm>
            <a:prstGeom prst="rect">
              <a:avLst/>
            </a:prstGeom>
            <a:noFill/>
          </p:spPr>
          <p:txBody>
            <a:bodyPr wrap="none" rtlCol="0">
              <a:spAutoFit/>
            </a:bodyPr>
            <a:lstStyle/>
            <a:p>
              <a:r>
                <a:rPr lang="en-US" sz="1400" dirty="0" err="1" smtClean="0">
                  <a:solidFill>
                    <a:srgbClr val="FF6600"/>
                  </a:solidFill>
                </a:rPr>
                <a:t>GoM</a:t>
              </a:r>
              <a:r>
                <a:rPr lang="en-US" sz="1400" dirty="0" smtClean="0">
                  <a:solidFill>
                    <a:srgbClr val="FF6600"/>
                  </a:solidFill>
                </a:rPr>
                <a:t> buoys</a:t>
              </a:r>
              <a:endParaRPr lang="en-US" sz="1400" dirty="0">
                <a:solidFill>
                  <a:srgbClr val="FF6600"/>
                </a:solidFill>
              </a:endParaRPr>
            </a:p>
          </p:txBody>
        </p:sp>
        <p:sp>
          <p:nvSpPr>
            <p:cNvPr id="21" name="TextBox 20"/>
            <p:cNvSpPr txBox="1"/>
            <p:nvPr/>
          </p:nvSpPr>
          <p:spPr>
            <a:xfrm>
              <a:off x="2898596" y="3077884"/>
              <a:ext cx="928672" cy="307777"/>
            </a:xfrm>
            <a:prstGeom prst="rect">
              <a:avLst/>
            </a:prstGeom>
            <a:noFill/>
          </p:spPr>
          <p:txBody>
            <a:bodyPr wrap="none" rtlCol="0">
              <a:spAutoFit/>
            </a:bodyPr>
            <a:lstStyle/>
            <a:p>
              <a:r>
                <a:rPr lang="en-US" sz="1400" dirty="0" smtClean="0">
                  <a:solidFill>
                    <a:srgbClr val="00FF00"/>
                  </a:solidFill>
                </a:rPr>
                <a:t>GSL buoys</a:t>
              </a:r>
              <a:endParaRPr lang="en-US" sz="1400" dirty="0">
                <a:solidFill>
                  <a:srgbClr val="00FF00"/>
                </a:solidFill>
              </a:endParaRPr>
            </a:p>
          </p:txBody>
        </p:sp>
        <p:sp>
          <p:nvSpPr>
            <p:cNvPr id="22" name="TextBox 21"/>
            <p:cNvSpPr txBox="1"/>
            <p:nvPr/>
          </p:nvSpPr>
          <p:spPr>
            <a:xfrm>
              <a:off x="3143313" y="5383303"/>
              <a:ext cx="1124865" cy="307777"/>
            </a:xfrm>
            <a:prstGeom prst="rect">
              <a:avLst/>
            </a:prstGeom>
            <a:noFill/>
          </p:spPr>
          <p:txBody>
            <a:bodyPr wrap="none" rtlCol="0">
              <a:spAutoFit/>
            </a:bodyPr>
            <a:lstStyle/>
            <a:p>
              <a:r>
                <a:rPr lang="en-US" sz="1400" dirty="0" smtClean="0">
                  <a:solidFill>
                    <a:srgbClr val="00FF00"/>
                  </a:solidFill>
                </a:rPr>
                <a:t>Benthic Pods</a:t>
              </a:r>
              <a:endParaRPr lang="en-US" sz="1400" dirty="0">
                <a:solidFill>
                  <a:srgbClr val="00FF00"/>
                </a:solidFill>
              </a:endParaRPr>
            </a:p>
          </p:txBody>
        </p:sp>
        <p:cxnSp>
          <p:nvCxnSpPr>
            <p:cNvPr id="17" name="Straight Arrow Connector 16"/>
            <p:cNvCxnSpPr/>
            <p:nvPr/>
          </p:nvCxnSpPr>
          <p:spPr>
            <a:xfrm rot="10800000" flipV="1">
              <a:off x="3546720" y="5169651"/>
              <a:ext cx="2115982" cy="213652"/>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15" name="Picture 14" descr="Screen Shot 2012-09-25 at 2.04.47 PM.png"/>
            <p:cNvPicPr>
              <a:picLocks noChangeAspect="1"/>
            </p:cNvPicPr>
            <p:nvPr/>
          </p:nvPicPr>
          <p:blipFill>
            <a:blip r:embed="rId4"/>
            <a:srcRect t="11293"/>
            <a:stretch>
              <a:fillRect/>
            </a:stretch>
          </p:blipFill>
          <p:spPr>
            <a:xfrm>
              <a:off x="5244353" y="4983646"/>
              <a:ext cx="1353522" cy="707434"/>
            </a:xfrm>
            <a:prstGeom prst="rect">
              <a:avLst/>
            </a:prstGeom>
          </p:spPr>
        </p:pic>
        <p:cxnSp>
          <p:nvCxnSpPr>
            <p:cNvPr id="28" name="Straight Arrow Connector 27"/>
            <p:cNvCxnSpPr/>
            <p:nvPr/>
          </p:nvCxnSpPr>
          <p:spPr>
            <a:xfrm rot="10800000" flipV="1">
              <a:off x="4253238" y="2810648"/>
              <a:ext cx="1173259" cy="559447"/>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27" name="Picture 26" descr="Screen Shot 2012-09-25 at 2.38.46 PM.png"/>
            <p:cNvPicPr>
              <a:picLocks noChangeAspect="1"/>
            </p:cNvPicPr>
            <p:nvPr/>
          </p:nvPicPr>
          <p:blipFill>
            <a:blip r:embed="rId5"/>
            <a:srcRect t="30028"/>
            <a:stretch>
              <a:fillRect/>
            </a:stretch>
          </p:blipFill>
          <p:spPr>
            <a:xfrm>
              <a:off x="5441437" y="1953280"/>
              <a:ext cx="1256451" cy="857369"/>
            </a:xfrm>
            <a:prstGeom prst="rect">
              <a:avLst/>
            </a:prstGeom>
          </p:spPr>
        </p:pic>
        <p:cxnSp>
          <p:nvCxnSpPr>
            <p:cNvPr id="34" name="Straight Arrow Connector 33"/>
            <p:cNvCxnSpPr/>
            <p:nvPr/>
          </p:nvCxnSpPr>
          <p:spPr>
            <a:xfrm rot="10800000" flipV="1">
              <a:off x="4901532" y="3959425"/>
              <a:ext cx="1318245" cy="421335"/>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1998831" y="4201767"/>
              <a:ext cx="515810" cy="32994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227473" y="3481293"/>
              <a:ext cx="910179" cy="1588"/>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Screen Shot 2012-09-25 at 2.45.05 PM.png"/>
            <p:cNvPicPr>
              <a:picLocks noChangeAspect="1"/>
            </p:cNvPicPr>
            <p:nvPr/>
          </p:nvPicPr>
          <p:blipFill>
            <a:blip r:embed="rId6"/>
            <a:srcRect t="6733"/>
            <a:stretch>
              <a:fillRect/>
            </a:stretch>
          </p:blipFill>
          <p:spPr>
            <a:xfrm>
              <a:off x="1134291" y="3033130"/>
              <a:ext cx="1566579" cy="1308778"/>
            </a:xfrm>
            <a:prstGeom prst="rect">
              <a:avLst/>
            </a:prstGeom>
          </p:spPr>
        </p:pic>
        <p:pic>
          <p:nvPicPr>
            <p:cNvPr id="33" name="Picture 32" descr="Screen Shot 2012-09-25 at 2.42.59 PM.png"/>
            <p:cNvPicPr>
              <a:picLocks noChangeAspect="1"/>
            </p:cNvPicPr>
            <p:nvPr/>
          </p:nvPicPr>
          <p:blipFill>
            <a:blip r:embed="rId7"/>
            <a:srcRect t="18055"/>
            <a:stretch>
              <a:fillRect/>
            </a:stretch>
          </p:blipFill>
          <p:spPr>
            <a:xfrm>
              <a:off x="5991402" y="3432770"/>
              <a:ext cx="1266318" cy="750771"/>
            </a:xfrm>
            <a:prstGeom prst="rect">
              <a:avLst/>
            </a:prstGeom>
          </p:spPr>
        </p:pic>
      </p:grpSp>
      <p:sp>
        <p:nvSpPr>
          <p:cNvPr id="53" name="TextBox 52"/>
          <p:cNvSpPr txBox="1"/>
          <p:nvPr/>
        </p:nvSpPr>
        <p:spPr>
          <a:xfrm>
            <a:off x="224118" y="1072921"/>
            <a:ext cx="8665882" cy="1107996"/>
          </a:xfrm>
          <a:prstGeom prst="rect">
            <a:avLst/>
          </a:prstGeom>
          <a:noFill/>
        </p:spPr>
        <p:txBody>
          <a:bodyPr wrap="square" rtlCol="0">
            <a:spAutoFit/>
          </a:bodyPr>
          <a:lstStyle/>
          <a:p>
            <a:pPr algn="ctr"/>
            <a:r>
              <a:rPr lang="en-US" sz="2400" i="1" dirty="0" smtClean="0"/>
              <a:t>Authoritative, discoverable, accessible and interoperable research data on local, regional and global scales, for example…</a:t>
            </a:r>
            <a:endParaRPr lang="en-US" i="1" dirty="0" smtClean="0"/>
          </a:p>
          <a:p>
            <a:endParaRPr lang="en-US" dirty="0"/>
          </a:p>
        </p:txBody>
      </p:sp>
      <p:sp>
        <p:nvSpPr>
          <p:cNvPr id="54" name="TextBox 53"/>
          <p:cNvSpPr txBox="1"/>
          <p:nvPr/>
        </p:nvSpPr>
        <p:spPr>
          <a:xfrm>
            <a:off x="5805753" y="6186711"/>
            <a:ext cx="2760191" cy="461665"/>
          </a:xfrm>
          <a:prstGeom prst="rect">
            <a:avLst/>
          </a:prstGeom>
          <a:noFill/>
        </p:spPr>
        <p:txBody>
          <a:bodyPr wrap="none" rtlCol="0">
            <a:spAutoFit/>
          </a:bodyPr>
          <a:lstStyle/>
          <a:p>
            <a:r>
              <a:rPr lang="en-US" sz="2400" dirty="0" err="1" smtClean="0"/>
              <a:t>Bob.Branton@dal.ca</a:t>
            </a:r>
            <a:endParaRPr lang="en-US" sz="2400" dirty="0"/>
          </a:p>
        </p:txBody>
      </p:sp>
      <p:sp>
        <p:nvSpPr>
          <p:cNvPr id="55" name="TextBox 54"/>
          <p:cNvSpPr txBox="1"/>
          <p:nvPr/>
        </p:nvSpPr>
        <p:spPr>
          <a:xfrm>
            <a:off x="653142" y="6194801"/>
            <a:ext cx="3714779" cy="461665"/>
          </a:xfrm>
          <a:prstGeom prst="rect">
            <a:avLst/>
          </a:prstGeom>
          <a:noFill/>
        </p:spPr>
        <p:txBody>
          <a:bodyPr wrap="none" rtlCol="0">
            <a:spAutoFit/>
          </a:bodyPr>
          <a:lstStyle/>
          <a:p>
            <a:r>
              <a:rPr lang="en-US" sz="2400" dirty="0" smtClean="0"/>
              <a:t>http://</a:t>
            </a:r>
            <a:r>
              <a:rPr lang="en-US" sz="2400" dirty="0" err="1" smtClean="0"/>
              <a:t>global.oceantrack.org</a:t>
            </a:r>
            <a:endParaRPr lang="en-US" sz="2400" dirty="0"/>
          </a:p>
        </p:txBody>
      </p:sp>
      <p:sp>
        <p:nvSpPr>
          <p:cNvPr id="23" name="TextBox 22"/>
          <p:cNvSpPr txBox="1"/>
          <p:nvPr/>
        </p:nvSpPr>
        <p:spPr>
          <a:xfrm>
            <a:off x="1494120" y="2084552"/>
            <a:ext cx="2649686" cy="523220"/>
          </a:xfrm>
          <a:prstGeom prst="rect">
            <a:avLst/>
          </a:prstGeom>
          <a:noFill/>
        </p:spPr>
        <p:txBody>
          <a:bodyPr wrap="square" rtlCol="0">
            <a:spAutoFit/>
          </a:bodyPr>
          <a:lstStyle/>
          <a:p>
            <a:r>
              <a:rPr lang="en-US" sz="1400" dirty="0" smtClean="0">
                <a:solidFill>
                  <a:schemeClr val="bg1"/>
                </a:solidFill>
              </a:rPr>
              <a:t>Not shown are OTN’s Slocum and Liquid </a:t>
            </a:r>
            <a:r>
              <a:rPr lang="en-US" sz="1400" dirty="0" err="1" smtClean="0">
                <a:solidFill>
                  <a:schemeClr val="bg1"/>
                </a:solidFill>
              </a:rPr>
              <a:t>Robitics</a:t>
            </a:r>
            <a:r>
              <a:rPr lang="en-US" sz="1400" dirty="0" smtClean="0">
                <a:solidFill>
                  <a:schemeClr val="bg1"/>
                </a:solidFill>
              </a:rPr>
              <a:t> glider missions.</a:t>
            </a:r>
            <a:endParaRPr lang="en-US" sz="1400"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46966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3487</TotalTime>
  <Words>673</Words>
  <Application>Microsoft Macintosh PowerPoint</Application>
  <PresentationFormat>On-screen Show (4:3)</PresentationFormat>
  <Paragraphs>75</Paragraphs>
  <Slides>8</Slides>
  <Notes>7</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Ocean Tracking  Network</vt:lpstr>
      <vt:lpstr>Goals of the Program</vt:lpstr>
      <vt:lpstr>Slide 3</vt:lpstr>
      <vt:lpstr>Managing our data</vt:lpstr>
      <vt:lpstr>Quality Assurance</vt:lpstr>
      <vt:lpstr>Successes</vt:lpstr>
      <vt:lpstr>Challenges</vt:lpstr>
      <vt:lpstr>Take Home Points</vt:lpstr>
    </vt:vector>
  </TitlesOfParts>
  <Company>NERACOOS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Tom Shyka</dc:creator>
  <cp:lastModifiedBy>Robert Branton</cp:lastModifiedBy>
  <cp:revision>37</cp:revision>
  <cp:lastPrinted>2012-09-25T17:59:40Z</cp:lastPrinted>
  <dcterms:created xsi:type="dcterms:W3CDTF">2012-09-26T16:11:55Z</dcterms:created>
  <dcterms:modified xsi:type="dcterms:W3CDTF">2012-09-26T16:21:02Z</dcterms:modified>
</cp:coreProperties>
</file>