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57" r:id="rId4"/>
    <p:sldId id="265" r:id="rId5"/>
    <p:sldId id="269" r:id="rId6"/>
    <p:sldId id="270" r:id="rId7"/>
    <p:sldId id="264" r:id="rId8"/>
    <p:sldId id="271" r:id="rId9"/>
    <p:sldId id="260" r:id="rId10"/>
    <p:sldId id="263" r:id="rId11"/>
    <p:sldId id="258" r:id="rId12"/>
    <p:sldId id="268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C40-CA87-0741-9761-1068EF774632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8C2-C3B4-8044-86DA-AB403D0FD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C40-CA87-0741-9761-1068EF774632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8C2-C3B4-8044-86DA-AB403D0FD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C40-CA87-0741-9761-1068EF774632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8C2-C3B4-8044-86DA-AB403D0FD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C40-CA87-0741-9761-1068EF774632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8C2-C3B4-8044-86DA-AB403D0FD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C40-CA87-0741-9761-1068EF774632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8C2-C3B4-8044-86DA-AB403D0FD0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57200" y="1782763"/>
            <a:ext cx="2133600" cy="4573587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124200" y="1925638"/>
            <a:ext cx="5562600" cy="4795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C40-CA87-0741-9761-1068EF774632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8C2-C3B4-8044-86DA-AB403D0FD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C40-CA87-0741-9761-1068EF774632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8C2-C3B4-8044-86DA-AB403D0FD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C40-CA87-0741-9761-1068EF774632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8C2-C3B4-8044-86DA-AB403D0FD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C40-CA87-0741-9761-1068EF774632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8C2-C3B4-8044-86DA-AB403D0FD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C40-CA87-0741-9761-1068EF774632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8C2-C3B4-8044-86DA-AB403D0FD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C40-CA87-0741-9761-1068EF774632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8C2-C3B4-8044-86DA-AB403D0FD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C40-CA87-0741-9761-1068EF774632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8C2-C3B4-8044-86DA-AB403D0FD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B2C40-CA87-0741-9761-1068EF774632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378C2-C3B4-8044-86DA-AB403D0FD09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ERACOOS_logo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76900" y="5880100"/>
            <a:ext cx="3467100" cy="952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45535" y="444483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eracoos.org/datatools/forecast/modelob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tif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IOOS Data </a:t>
            </a:r>
            <a:r>
              <a:rPr lang="en-US" dirty="0" smtClean="0"/>
              <a:t>Management Integration </a:t>
            </a:r>
            <a:r>
              <a:rPr lang="en-US" dirty="0"/>
              <a:t>Standards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Plans </a:t>
            </a:r>
            <a:r>
              <a:rPr lang="en-US" dirty="0"/>
              <a:t>in </a:t>
            </a:r>
            <a:r>
              <a:rPr lang="en-US" dirty="0" smtClean="0"/>
              <a:t>the Northeast</a:t>
            </a:r>
          </a:p>
          <a:p>
            <a:r>
              <a:rPr lang="en-US" dirty="0" smtClean="0"/>
              <a:t>Eric Bridger (GMRI) Sep. 26 2012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  <a:ea typeface="ＭＳ Ｐゴシック" charset="0"/>
              </a:rPr>
              <a:t>Cloud Web </a:t>
            </a:r>
            <a:r>
              <a:rPr lang="en-US" dirty="0">
                <a:latin typeface="Arial" charset="0"/>
                <a:ea typeface="ＭＳ Ｐゴシック" charset="0"/>
              </a:rPr>
              <a:t>Services</a:t>
            </a:r>
            <a:br>
              <a:rPr lang="en-US" dirty="0">
                <a:latin typeface="Arial" charset="0"/>
                <a:ea typeface="ＭＳ Ｐゴシック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Arial" charset="0"/>
                <a:ea typeface="ＭＳ Ｐゴシック" charset="0"/>
              </a:rPr>
              <a:t>NERACOOS Cloud experience</a:t>
            </a:r>
          </a:p>
          <a:p>
            <a:pPr>
              <a:defRPr/>
            </a:pPr>
            <a:r>
              <a:rPr lang="en-US" dirty="0" smtClean="0">
                <a:latin typeface="Arial" charset="0"/>
                <a:ea typeface="ＭＳ Ｐゴシック" charset="0"/>
              </a:rPr>
              <a:t>Cost </a:t>
            </a:r>
            <a:r>
              <a:rPr lang="en-US" dirty="0">
                <a:latin typeface="Arial" charset="0"/>
                <a:ea typeface="ＭＳ Ｐゴシック" charset="0"/>
              </a:rPr>
              <a:t>Savings, </a:t>
            </a:r>
            <a:r>
              <a:rPr lang="en-US" dirty="0" smtClean="0">
                <a:latin typeface="Arial" charset="0"/>
                <a:ea typeface="ＭＳ Ｐゴシック" charset="0"/>
              </a:rPr>
              <a:t>Scalability, Shared Resources.</a:t>
            </a:r>
          </a:p>
          <a:p>
            <a:pPr>
              <a:defRPr/>
            </a:pPr>
            <a:r>
              <a:rPr lang="en-US" dirty="0" smtClean="0">
                <a:latin typeface="Arial" charset="0"/>
                <a:ea typeface="ＭＳ Ｐゴシック" charset="0"/>
              </a:rPr>
              <a:t>Binary Image w	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</a:rPr>
              <a:t>Linux, Apache, </a:t>
            </a:r>
            <a:r>
              <a:rPr lang="en-US" dirty="0" err="1" smtClean="0">
                <a:latin typeface="Arial" charset="0"/>
                <a:ea typeface="ＭＳ Ｐゴシック" charset="0"/>
              </a:rPr>
              <a:t>PostGIS</a:t>
            </a:r>
            <a:r>
              <a:rPr lang="en-US" dirty="0" smtClean="0">
                <a:latin typeface="Arial" charset="0"/>
                <a:ea typeface="ＭＳ Ｐゴシック" charset="0"/>
              </a:rPr>
              <a:t>, PHP, TDS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</a:rPr>
              <a:t>and plugins, </a:t>
            </a:r>
            <a:r>
              <a:rPr lang="en-US" dirty="0" err="1" smtClean="0">
                <a:latin typeface="Arial" charset="0"/>
                <a:ea typeface="ＭＳ Ｐゴシック" charset="0"/>
              </a:rPr>
              <a:t>NetCDF</a:t>
            </a:r>
            <a:r>
              <a:rPr lang="en-US" dirty="0" smtClean="0">
                <a:latin typeface="Arial" charset="0"/>
                <a:ea typeface="ＭＳ Ｐゴシック" charset="0"/>
              </a:rPr>
              <a:t>, latest Java lib, etc.</a:t>
            </a:r>
          </a:p>
          <a:p>
            <a:pPr>
              <a:defRPr/>
            </a:pPr>
            <a:r>
              <a:rPr lang="en-US" dirty="0" smtClean="0">
                <a:latin typeface="Arial" charset="0"/>
                <a:ea typeface="ＭＳ Ｐゴシック" charset="0"/>
              </a:rPr>
              <a:t>Point and click Web Services </a:t>
            </a:r>
            <a:r>
              <a:rPr lang="en-US" dirty="0" smtClean="0">
                <a:latin typeface="Arial" charset="0"/>
                <a:ea typeface="ＭＳ Ｐゴシック" charset="0"/>
                <a:sym typeface="Wingdings"/>
              </a:rPr>
              <a:t> ?</a:t>
            </a:r>
            <a:endParaRPr lang="en-US" dirty="0" smtClean="0"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en-US" dirty="0" smtClean="0"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en-US" dirty="0" smtClean="0">
              <a:latin typeface="Arial" charset="0"/>
              <a:ea typeface="ＭＳ Ｐゴシック" charset="0"/>
            </a:endParaRPr>
          </a:p>
          <a:p>
            <a:pPr marL="457200" lvl="1" indent="0">
              <a:buNone/>
              <a:defRPr/>
            </a:pPr>
            <a:endParaRPr lang="en-US" dirty="0">
              <a:latin typeface="Arial" charset="0"/>
              <a:ea typeface="ＭＳ Ｐゴシック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93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Model Forecast / Observation Viewer</a:t>
            </a:r>
            <a:br>
              <a:rPr lang="en-US" b="1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14230" y="1789574"/>
            <a:ext cx="7898497" cy="4795837"/>
          </a:xfrm>
        </p:spPr>
        <p:txBody>
          <a:bodyPr/>
          <a:lstStyle/>
          <a:p>
            <a:pPr marL="457200" indent="-457200"/>
            <a:r>
              <a:rPr lang="en-US" dirty="0" smtClean="0">
                <a:hlinkClick r:id="rId2"/>
              </a:rPr>
              <a:t>www.neracoos.org</a:t>
            </a:r>
            <a:r>
              <a:rPr lang="en-US" dirty="0">
                <a:hlinkClick r:id="rId2"/>
              </a:rPr>
              <a:t>/datatools/forecast/</a:t>
            </a:r>
            <a:r>
              <a:rPr lang="en-US" dirty="0" smtClean="0">
                <a:hlinkClick r:id="rId2"/>
              </a:rPr>
              <a:t>modelobs</a:t>
            </a:r>
            <a:endParaRPr lang="en-US" dirty="0" smtClean="0"/>
          </a:p>
          <a:p>
            <a:pPr marL="457200" indent="-457200"/>
            <a:r>
              <a:rPr lang="en-US" dirty="0" smtClean="0"/>
              <a:t>Operational since 2009</a:t>
            </a:r>
          </a:p>
          <a:p>
            <a:pPr marL="457200" indent="-457200"/>
            <a:r>
              <a:rPr lang="en-US" dirty="0" smtClean="0"/>
              <a:t>www </a:t>
            </a:r>
            <a:r>
              <a:rPr lang="en-US" dirty="0" err="1" smtClean="0"/>
              <a:t>neracoos</a:t>
            </a:r>
            <a:r>
              <a:rPr lang="en-US" dirty="0" smtClean="0"/>
              <a:t> org / </a:t>
            </a:r>
            <a:r>
              <a:rPr lang="en-US" dirty="0" err="1" smtClean="0"/>
              <a:t>datatools</a:t>
            </a:r>
            <a:r>
              <a:rPr lang="en-US" dirty="0" smtClean="0"/>
              <a:t>/forecast/</a:t>
            </a:r>
            <a:r>
              <a:rPr lang="en-US" dirty="0" err="1" smtClean="0"/>
              <a:t>modelobs</a:t>
            </a:r>
            <a:r>
              <a:rPr lang="en-US" dirty="0" smtClean="0"/>
              <a:t> </a:t>
            </a:r>
          </a:p>
          <a:p>
            <a:pPr marL="457200" indent="-457200"/>
            <a:r>
              <a:rPr lang="en-US" dirty="0" smtClean="0"/>
              <a:t>Web Services Application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19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delobsmap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"/>
            <a:ext cx="9144000" cy="616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622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odelobs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254000"/>
            <a:ext cx="8343900" cy="63373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438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Interoperable Data Sharing History</a:t>
            </a:r>
          </a:p>
          <a:p>
            <a:r>
              <a:rPr lang="en-US" sz="3600" dirty="0" smtClean="0"/>
              <a:t>Current NERACOOS DMAC – DAC / SOA</a:t>
            </a:r>
          </a:p>
          <a:p>
            <a:r>
              <a:rPr lang="en-US" sz="3600" dirty="0" smtClean="0"/>
              <a:t>Rethinking Data Integration Framework</a:t>
            </a:r>
          </a:p>
          <a:p>
            <a:r>
              <a:rPr lang="en-US" sz="3600" dirty="0" smtClean="0"/>
              <a:t>Future </a:t>
            </a:r>
            <a:r>
              <a:rPr lang="en-US" sz="3600" dirty="0" smtClean="0"/>
              <a:t>Directions</a:t>
            </a:r>
            <a:endParaRPr lang="en-US" sz="3600" dirty="0" smtClean="0"/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  </a:t>
            </a:r>
            <a:r>
              <a:rPr lang="en-US" sz="3600" dirty="0"/>
              <a:t>(</a:t>
            </a:r>
            <a:r>
              <a:rPr lang="en-US" sz="3600" dirty="0" smtClean="0"/>
              <a:t> In-situ </a:t>
            </a:r>
            <a:r>
              <a:rPr lang="en-US" sz="3600" dirty="0" err="1" smtClean="0"/>
              <a:t>obs</a:t>
            </a:r>
            <a:r>
              <a:rPr lang="en-US" sz="3600" dirty="0" smtClean="0"/>
              <a:t> and Models 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648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Long History of </a:t>
            </a:r>
            <a:br>
              <a:rPr lang="en-US" dirty="0" smtClean="0"/>
            </a:br>
            <a:r>
              <a:rPr lang="en-US" dirty="0" smtClean="0"/>
              <a:t> Interoperable Data Sharing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7200" y="1673126"/>
            <a:ext cx="7370618" cy="47958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ODP est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sz="2000" dirty="0" smtClean="0"/>
              <a:t>2004</a:t>
            </a:r>
          </a:p>
          <a:p>
            <a:r>
              <a:rPr lang="en-US" dirty="0" smtClean="0"/>
              <a:t>ODP GCMD Metadata </a:t>
            </a:r>
            <a:r>
              <a:rPr lang="en-US" sz="2000" dirty="0" smtClean="0"/>
              <a:t>2005</a:t>
            </a:r>
          </a:p>
          <a:p>
            <a:r>
              <a:rPr lang="en-US" dirty="0"/>
              <a:t>Early SOS, CF </a:t>
            </a:r>
            <a:r>
              <a:rPr lang="en-US" dirty="0" smtClean="0"/>
              <a:t>Compliance </a:t>
            </a:r>
            <a:r>
              <a:rPr lang="en-US" sz="2000" dirty="0" smtClean="0"/>
              <a:t>(</a:t>
            </a:r>
            <a:r>
              <a:rPr lang="en-US" sz="2000" b="1" dirty="0" err="1" smtClean="0"/>
              <a:t>OOSTethys</a:t>
            </a:r>
            <a:r>
              <a:rPr lang="en-US" sz="2000" dirty="0" smtClean="0"/>
              <a:t>)</a:t>
            </a:r>
            <a:r>
              <a:rPr lang="en-US" dirty="0" smtClean="0"/>
              <a:t> </a:t>
            </a:r>
            <a:r>
              <a:rPr lang="en-US" sz="2000" dirty="0" smtClean="0"/>
              <a:t>2006</a:t>
            </a:r>
          </a:p>
          <a:p>
            <a:r>
              <a:rPr lang="en-US" dirty="0"/>
              <a:t>GOM Model inter-operability </a:t>
            </a:r>
            <a:r>
              <a:rPr lang="en-US" sz="2000" dirty="0" smtClean="0"/>
              <a:t>2007</a:t>
            </a:r>
          </a:p>
          <a:p>
            <a:r>
              <a:rPr lang="en-US" dirty="0" smtClean="0"/>
              <a:t>EPA EN </a:t>
            </a:r>
            <a:r>
              <a:rPr lang="en-US" sz="2000" dirty="0" smtClean="0"/>
              <a:t>2007 - 2012</a:t>
            </a:r>
            <a:endParaRPr lang="en-US" dirty="0" smtClean="0"/>
          </a:p>
          <a:p>
            <a:r>
              <a:rPr lang="en-US" dirty="0" smtClean="0"/>
              <a:t>Web Services Workshop </a:t>
            </a:r>
            <a:r>
              <a:rPr lang="en-US" sz="2000" dirty="0" smtClean="0"/>
              <a:t>2008</a:t>
            </a:r>
          </a:p>
          <a:p>
            <a:r>
              <a:rPr lang="en-US" dirty="0" smtClean="0"/>
              <a:t>SWE/DIF SOS </a:t>
            </a:r>
            <a:r>
              <a:rPr lang="en-US" sz="2000" dirty="0" smtClean="0"/>
              <a:t>2009</a:t>
            </a:r>
            <a:endParaRPr lang="en-US" dirty="0" smtClean="0"/>
          </a:p>
          <a:p>
            <a:r>
              <a:rPr lang="en-US" dirty="0" smtClean="0"/>
              <a:t>IOOS Model </a:t>
            </a:r>
            <a:r>
              <a:rPr lang="en-US" dirty="0" err="1" smtClean="0"/>
              <a:t>Testbed</a:t>
            </a:r>
            <a:r>
              <a:rPr lang="en-US" dirty="0" smtClean="0"/>
              <a:t> </a:t>
            </a:r>
            <a:r>
              <a:rPr lang="en-US" sz="2000" dirty="0" smtClean="0"/>
              <a:t>2010 - 2012</a:t>
            </a:r>
            <a:endParaRPr lang="en-US" dirty="0" smtClean="0"/>
          </a:p>
          <a:p>
            <a:r>
              <a:rPr lang="en-US" dirty="0" smtClean="0"/>
              <a:t>ISO Metadata Workshop </a:t>
            </a:r>
            <a:r>
              <a:rPr lang="en-US" sz="2000" dirty="0" smtClean="0"/>
              <a:t>2011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145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NERACOOS DAC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Dates to </a:t>
            </a:r>
            <a:r>
              <a:rPr lang="en-US" dirty="0" smtClean="0"/>
              <a:t>2001 – UMO </a:t>
            </a:r>
            <a:r>
              <a:rPr lang="en-US" dirty="0" err="1" smtClean="0"/>
              <a:t>NetCDF</a:t>
            </a:r>
            <a:r>
              <a:rPr lang="en-US" dirty="0" smtClean="0"/>
              <a:t> =&gt; </a:t>
            </a:r>
            <a:r>
              <a:rPr lang="en-US" dirty="0" err="1" smtClean="0"/>
              <a:t>Postgres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/>
              <a:t>Aggregation Center not a true SOA</a:t>
            </a:r>
          </a:p>
          <a:p>
            <a:r>
              <a:rPr lang="en-US" dirty="0" smtClean="0"/>
              <a:t>Numerous diverse ingest methods</a:t>
            </a:r>
          </a:p>
          <a:p>
            <a:pPr lvl="1"/>
            <a:r>
              <a:rPr lang="en-US" dirty="0" smtClean="0"/>
              <a:t>Locally many </a:t>
            </a:r>
            <a:r>
              <a:rPr lang="en-US" dirty="0" err="1" smtClean="0"/>
              <a:t>OOSTethsy</a:t>
            </a:r>
            <a:r>
              <a:rPr lang="en-US" dirty="0" smtClean="0"/>
              <a:t> Perl ASCII (UNH, </a:t>
            </a:r>
            <a:r>
              <a:rPr lang="en-US" dirty="0" err="1" smtClean="0"/>
              <a:t>SmartBay</a:t>
            </a:r>
            <a:r>
              <a:rPr lang="en-US" dirty="0" smtClean="0"/>
              <a:t>, UConn)</a:t>
            </a:r>
          </a:p>
          <a:p>
            <a:pPr lvl="1"/>
            <a:r>
              <a:rPr lang="en-US" dirty="0" smtClean="0"/>
              <a:t>NDBC ASCII ingest – never switched to SOS</a:t>
            </a:r>
          </a:p>
          <a:p>
            <a:pPr lvl="1"/>
            <a:r>
              <a:rPr lang="en-US" dirty="0" smtClean="0"/>
              <a:t>RSS (CDIP)</a:t>
            </a:r>
          </a:p>
          <a:p>
            <a:r>
              <a:rPr lang="en-US" dirty="0" smtClean="0"/>
              <a:t>DAC / Data Provider discrepancies</a:t>
            </a:r>
          </a:p>
          <a:p>
            <a:pPr lvl="1"/>
            <a:r>
              <a:rPr lang="en-US" dirty="0" smtClean="0"/>
              <a:t>UMO Post Recovery data</a:t>
            </a:r>
          </a:p>
          <a:p>
            <a:r>
              <a:rPr lang="en-US" dirty="0" smtClean="0"/>
              <a:t>New </a:t>
            </a:r>
            <a:r>
              <a:rPr lang="en-US" dirty="0"/>
              <a:t>data sources not easily </a:t>
            </a:r>
            <a:r>
              <a:rPr lang="en-US" dirty="0" smtClean="0"/>
              <a:t>integrated. Missing data. UConn, URI </a:t>
            </a:r>
          </a:p>
          <a:p>
            <a:r>
              <a:rPr lang="en-US" dirty="0" smtClean="0"/>
              <a:t>Sustainability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652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7631"/>
            <a:ext cx="8229600" cy="1143000"/>
          </a:xfrm>
        </p:spPr>
        <p:txBody>
          <a:bodyPr/>
          <a:lstStyle/>
          <a:p>
            <a:r>
              <a:rPr lang="en-US" dirty="0" smtClean="0"/>
              <a:t>Rethinking NERACOOS DMAC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495"/>
            <a:ext cx="8229600" cy="613506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IOOS Convergence </a:t>
            </a:r>
            <a:r>
              <a:rPr lang="en-US" dirty="0"/>
              <a:t>of OGC </a:t>
            </a:r>
            <a:r>
              <a:rPr lang="en-US" dirty="0" smtClean="0"/>
              <a:t>Standards –  approach</a:t>
            </a:r>
          </a:p>
          <a:p>
            <a:r>
              <a:rPr lang="en-US" dirty="0" smtClean="0"/>
              <a:t>New IOOS SOS SWE Profile</a:t>
            </a:r>
          </a:p>
          <a:p>
            <a:pPr lvl="1"/>
            <a:r>
              <a:rPr lang="en-US" dirty="0" smtClean="0"/>
              <a:t>OGC SWE, CF, Vocabularies at MMI, mapped SOS to UCAR </a:t>
            </a:r>
            <a:r>
              <a:rPr lang="en-US" dirty="0" err="1" smtClean="0"/>
              <a:t>NetCDF</a:t>
            </a:r>
            <a:r>
              <a:rPr lang="en-US" dirty="0" smtClean="0"/>
              <a:t> Common Data Model, </a:t>
            </a:r>
            <a:r>
              <a:rPr lang="en-US" dirty="0" err="1" smtClean="0"/>
              <a:t>SensorML</a:t>
            </a:r>
            <a:r>
              <a:rPr lang="en-US" dirty="0" smtClean="0"/>
              <a:t> metadata</a:t>
            </a:r>
          </a:p>
          <a:p>
            <a:pPr lvl="1"/>
            <a:r>
              <a:rPr lang="en-US" dirty="0" smtClean="0"/>
              <a:t>Discrete Sampling Geometries </a:t>
            </a:r>
            <a:r>
              <a:rPr lang="en-US" dirty="0"/>
              <a:t> </a:t>
            </a:r>
            <a:r>
              <a:rPr lang="en-US" dirty="0" smtClean="0"/>
              <a:t>implemented in the </a:t>
            </a:r>
            <a:r>
              <a:rPr lang="en-US" dirty="0" err="1" smtClean="0"/>
              <a:t>NetCDF</a:t>
            </a:r>
            <a:r>
              <a:rPr lang="en-US" dirty="0" smtClean="0"/>
              <a:t>  Java library (</a:t>
            </a:r>
            <a:r>
              <a:rPr lang="en-US" sz="2000" dirty="0" smtClean="0"/>
              <a:t>IOOS Modeling </a:t>
            </a:r>
            <a:r>
              <a:rPr lang="en-US" sz="2000" dirty="0" err="1" smtClean="0"/>
              <a:t>Testbed</a:t>
            </a:r>
            <a:r>
              <a:rPr lang="en-US" sz="2000" dirty="0" smtClean="0"/>
              <a:t>)</a:t>
            </a:r>
          </a:p>
          <a:p>
            <a:r>
              <a:rPr lang="en-US" dirty="0" smtClean="0"/>
              <a:t> IOOS Funded Tools to assist RA’s</a:t>
            </a:r>
          </a:p>
          <a:p>
            <a:pPr lvl="1"/>
            <a:r>
              <a:rPr lang="en-US" dirty="0" smtClean="0"/>
              <a:t>Java </a:t>
            </a:r>
            <a:r>
              <a:rPr lang="en-US" dirty="0"/>
              <a:t>b</a:t>
            </a:r>
            <a:r>
              <a:rPr lang="en-US" dirty="0" smtClean="0"/>
              <a:t>ased, </a:t>
            </a:r>
            <a:r>
              <a:rPr lang="en-US" dirty="0" err="1" smtClean="0"/>
              <a:t>ncSOS</a:t>
            </a:r>
            <a:r>
              <a:rPr lang="en-US" dirty="0" smtClean="0"/>
              <a:t>, Custom 52North SOS</a:t>
            </a:r>
          </a:p>
          <a:p>
            <a:pPr lvl="1"/>
            <a:r>
              <a:rPr lang="en-US" dirty="0" smtClean="0"/>
              <a:t>JS / Python Clients coming</a:t>
            </a:r>
          </a:p>
          <a:p>
            <a:r>
              <a:rPr lang="en-US" dirty="0"/>
              <a:t>SOA and DAC</a:t>
            </a:r>
          </a:p>
          <a:p>
            <a:pPr lvl="1"/>
            <a:r>
              <a:rPr lang="en-US" dirty="0"/>
              <a:t>SOA - Data Providers should control their data and metadata</a:t>
            </a:r>
          </a:p>
          <a:p>
            <a:pPr lvl="1"/>
            <a:r>
              <a:rPr lang="en-US" dirty="0"/>
              <a:t>Still a role for </a:t>
            </a:r>
            <a:r>
              <a:rPr lang="en-US" dirty="0" smtClean="0"/>
              <a:t>DAC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121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THREDDS is the glue</a:t>
            </a:r>
            <a:br>
              <a:rPr lang="en-US" dirty="0" smtClean="0"/>
            </a:br>
            <a:r>
              <a:rPr lang="en-US" sz="2200" b="1" dirty="0"/>
              <a:t>Thematic Real-Time Environmental Distributed Data Services</a:t>
            </a:r>
            <a:br>
              <a:rPr lang="en-US" sz="2200" b="1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THREDDS plugin architecture</a:t>
            </a:r>
          </a:p>
          <a:p>
            <a:pPr lvl="1"/>
            <a:r>
              <a:rPr lang="en-US" sz="3200" dirty="0" err="1" smtClean="0"/>
              <a:t>ncML</a:t>
            </a:r>
            <a:r>
              <a:rPr lang="en-US" sz="3200" dirty="0" smtClean="0"/>
              <a:t>, </a:t>
            </a:r>
            <a:r>
              <a:rPr lang="en-US" sz="3200" dirty="0" err="1" smtClean="0"/>
              <a:t>ncWMS</a:t>
            </a:r>
            <a:r>
              <a:rPr lang="en-US" sz="3200" dirty="0" smtClean="0"/>
              <a:t> (familiar with these, CF 1.6)</a:t>
            </a:r>
          </a:p>
          <a:p>
            <a:pPr lvl="1"/>
            <a:r>
              <a:rPr lang="en-US" sz="3200" dirty="0" err="1" smtClean="0"/>
              <a:t>OpenDAP</a:t>
            </a:r>
            <a:r>
              <a:rPr lang="en-US" sz="3200" dirty="0" smtClean="0"/>
              <a:t> – access to </a:t>
            </a:r>
            <a:r>
              <a:rPr lang="en-US" sz="3200" dirty="0" err="1" smtClean="0"/>
              <a:t>NetCDF</a:t>
            </a:r>
            <a:r>
              <a:rPr lang="en-US" sz="3200" dirty="0" smtClean="0"/>
              <a:t> or subsets</a:t>
            </a:r>
          </a:p>
          <a:p>
            <a:pPr lvl="1"/>
            <a:r>
              <a:rPr lang="en-US" sz="3200" dirty="0" err="1" smtClean="0"/>
              <a:t>ncISO</a:t>
            </a:r>
            <a:r>
              <a:rPr lang="en-US" sz="3200" dirty="0" smtClean="0"/>
              <a:t> – ISO 19115 Metadata (2011 NECODP Workshop)</a:t>
            </a:r>
          </a:p>
          <a:p>
            <a:pPr lvl="1"/>
            <a:r>
              <a:rPr lang="en-US" sz="3200" dirty="0" smtClean="0"/>
              <a:t>New </a:t>
            </a:r>
            <a:r>
              <a:rPr lang="en-US" sz="3200" dirty="0" err="1" smtClean="0"/>
              <a:t>ncSOS</a:t>
            </a:r>
            <a:r>
              <a:rPr lang="en-US" sz="3200" dirty="0" smtClean="0"/>
              <a:t> (for </a:t>
            </a:r>
            <a:r>
              <a:rPr lang="en-US" sz="3200" dirty="0" err="1" smtClean="0"/>
              <a:t>NetCDF</a:t>
            </a:r>
            <a:r>
              <a:rPr lang="en-US" sz="3200" dirty="0" smtClean="0"/>
              <a:t> time series files)</a:t>
            </a:r>
          </a:p>
          <a:p>
            <a:pPr lvl="1"/>
            <a:r>
              <a:rPr lang="en-US" sz="3200" dirty="0" smtClean="0"/>
              <a:t>Handle in-situ </a:t>
            </a:r>
            <a:r>
              <a:rPr lang="en-US" sz="3200" dirty="0" err="1" smtClean="0"/>
              <a:t>obs</a:t>
            </a:r>
            <a:r>
              <a:rPr lang="en-US" sz="3200" dirty="0" smtClean="0"/>
              <a:t> and models with same protocols.</a:t>
            </a:r>
          </a:p>
          <a:p>
            <a:pPr lvl="1"/>
            <a:endParaRPr lang="en-US" sz="32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99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854"/>
            <a:ext cx="8229600" cy="1143000"/>
          </a:xfrm>
        </p:spPr>
        <p:txBody>
          <a:bodyPr/>
          <a:lstStyle/>
          <a:p>
            <a:r>
              <a:rPr lang="en-US" dirty="0" smtClean="0"/>
              <a:t>Problems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869"/>
            <a:ext cx="8229600" cy="5011150"/>
          </a:xfrm>
        </p:spPr>
        <p:txBody>
          <a:bodyPr>
            <a:normAutofit/>
          </a:bodyPr>
          <a:lstStyle/>
          <a:p>
            <a:r>
              <a:rPr lang="en-US" dirty="0" smtClean="0"/>
              <a:t>IOOS new SOS Profile Compliance</a:t>
            </a:r>
          </a:p>
          <a:p>
            <a:r>
              <a:rPr lang="en-US" dirty="0"/>
              <a:t>NODC Archiving CF 1.6 via </a:t>
            </a:r>
            <a:r>
              <a:rPr lang="en-US" dirty="0" err="1" smtClean="0"/>
              <a:t>ncML</a:t>
            </a:r>
            <a:endParaRPr lang="en-US" dirty="0" smtClean="0"/>
          </a:p>
          <a:p>
            <a:r>
              <a:rPr lang="en-US" dirty="0" smtClean="0"/>
              <a:t>In-situ </a:t>
            </a:r>
            <a:r>
              <a:rPr lang="en-US" dirty="0" err="1" smtClean="0"/>
              <a:t>obs</a:t>
            </a:r>
            <a:r>
              <a:rPr lang="en-US" dirty="0" smtClean="0"/>
              <a:t>  </a:t>
            </a:r>
            <a:r>
              <a:rPr lang="en-US" sz="2000" dirty="0" smtClean="0"/>
              <a:t>(real-time and archival)</a:t>
            </a:r>
            <a:endParaRPr lang="en-US" dirty="0" smtClean="0"/>
          </a:p>
          <a:p>
            <a:pPr lvl="1"/>
            <a:r>
              <a:rPr lang="en-US" dirty="0" smtClean="0"/>
              <a:t>SOS, </a:t>
            </a:r>
            <a:r>
              <a:rPr lang="en-US" dirty="0" err="1" smtClean="0"/>
              <a:t>OpenDAP</a:t>
            </a:r>
            <a:r>
              <a:rPr lang="en-US" dirty="0" smtClean="0"/>
              <a:t>, </a:t>
            </a:r>
            <a:r>
              <a:rPr lang="en-US" dirty="0" err="1" smtClean="0"/>
              <a:t>NetCDF</a:t>
            </a:r>
            <a:r>
              <a:rPr lang="en-US" dirty="0" smtClean="0"/>
              <a:t> and subsets, WMS</a:t>
            </a:r>
          </a:p>
          <a:p>
            <a:r>
              <a:rPr lang="en-US" dirty="0" smtClean="0"/>
              <a:t>ISO 19115/2 </a:t>
            </a:r>
            <a:r>
              <a:rPr lang="en-US" dirty="0" err="1" smtClean="0"/>
              <a:t>Metdata</a:t>
            </a:r>
            <a:r>
              <a:rPr lang="en-US" dirty="0" smtClean="0"/>
              <a:t> via </a:t>
            </a:r>
            <a:r>
              <a:rPr lang="en-US" dirty="0" err="1" smtClean="0"/>
              <a:t>ncISO</a:t>
            </a:r>
            <a:r>
              <a:rPr lang="en-US" dirty="0" smtClean="0"/>
              <a:t> used by IOOS Catalog, GEOSS, NGDC </a:t>
            </a:r>
            <a:r>
              <a:rPr lang="en-US" dirty="0" err="1" smtClean="0"/>
              <a:t>Geoportal</a:t>
            </a:r>
            <a:r>
              <a:rPr lang="en-US" dirty="0" smtClean="0"/>
              <a:t> Catalog.</a:t>
            </a:r>
          </a:p>
          <a:p>
            <a:r>
              <a:rPr lang="en-US" dirty="0" smtClean="0"/>
              <a:t>Data providers control data and metadata</a:t>
            </a:r>
          </a:p>
          <a:p>
            <a:r>
              <a:rPr lang="en-US" dirty="0"/>
              <a:t>Post Recovery files QA/QC, </a:t>
            </a:r>
            <a:r>
              <a:rPr lang="en-US" dirty="0" smtClean="0"/>
              <a:t>recalibrated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25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086" y="941238"/>
            <a:ext cx="8229600" cy="5613411"/>
          </a:xfrm>
        </p:spPr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Access to historic QA/</a:t>
            </a:r>
            <a:r>
              <a:rPr lang="en-US" dirty="0" err="1">
                <a:latin typeface="Arial" charset="0"/>
                <a:ea typeface="ＭＳ Ｐゴシック" charset="0"/>
              </a:rPr>
              <a:t>QC’d</a:t>
            </a:r>
            <a:r>
              <a:rPr lang="en-US" dirty="0">
                <a:latin typeface="Arial" charset="0"/>
                <a:ea typeface="ＭＳ Ｐゴシック" charset="0"/>
              </a:rPr>
              <a:t> long time series (back to </a:t>
            </a:r>
            <a:r>
              <a:rPr lang="en-US" dirty="0" smtClean="0">
                <a:latin typeface="Arial" charset="0"/>
                <a:ea typeface="ＭＳ Ｐゴシック" charset="0"/>
              </a:rPr>
              <a:t>2001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</a:rPr>
              <a:t>controlled by data provider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“The first time is the hardest time”</a:t>
            </a:r>
          </a:p>
          <a:p>
            <a:pPr marL="742950" lvl="2" indent="-342900"/>
            <a:r>
              <a:rPr lang="en-US" dirty="0">
                <a:latin typeface="Arial" charset="0"/>
                <a:ea typeface="ＭＳ Ｐゴシック" charset="0"/>
              </a:rPr>
              <a:t>A</a:t>
            </a:r>
            <a:r>
              <a:rPr lang="en-US" dirty="0" smtClean="0">
                <a:latin typeface="Arial" charset="0"/>
                <a:ea typeface="ＭＳ Ｐゴシック" charset="0"/>
              </a:rPr>
              <a:t> model for dealing with diverse data ingests in the NERACOOS Region</a:t>
            </a:r>
          </a:p>
          <a:p>
            <a:pPr marL="342900" lvl="1" indent="-342900"/>
            <a:r>
              <a:rPr lang="en-US" dirty="0" smtClean="0">
                <a:latin typeface="Arial" charset="0"/>
                <a:ea typeface="ＭＳ Ｐゴシック" charset="0"/>
              </a:rPr>
              <a:t>Data Aggregation Center</a:t>
            </a:r>
          </a:p>
          <a:p>
            <a:pPr marL="742950" lvl="2" indent="-342900"/>
            <a:r>
              <a:rPr lang="en-US" dirty="0" smtClean="0">
                <a:latin typeface="Arial" charset="0"/>
                <a:ea typeface="ＭＳ Ｐゴシック" charset="0"/>
              </a:rPr>
              <a:t>There will remain a need for a DAC</a:t>
            </a:r>
          </a:p>
          <a:p>
            <a:pPr marL="742950" lvl="2" indent="-342900"/>
            <a:r>
              <a:rPr lang="en-US" dirty="0" smtClean="0">
                <a:latin typeface="Arial" charset="0"/>
                <a:ea typeface="ＭＳ Ｐゴシック" charset="0"/>
              </a:rPr>
              <a:t>52 North could serve this role</a:t>
            </a:r>
          </a:p>
          <a:p>
            <a:pPr marL="742950" lvl="2" indent="-342900"/>
            <a:r>
              <a:rPr lang="en-US" dirty="0" smtClean="0">
                <a:latin typeface="Arial" charset="0"/>
                <a:ea typeface="ＭＳ Ｐゴシック" charset="0"/>
              </a:rPr>
              <a:t>Will work with existing </a:t>
            </a:r>
            <a:r>
              <a:rPr lang="en-US" dirty="0" err="1" smtClean="0">
                <a:latin typeface="Arial" charset="0"/>
                <a:ea typeface="ＭＳ Ｐゴシック" charset="0"/>
              </a:rPr>
              <a:t>PostGIS</a:t>
            </a:r>
            <a:r>
              <a:rPr lang="en-US" dirty="0" smtClean="0">
                <a:latin typeface="Arial" charset="0"/>
                <a:ea typeface="ＭＳ Ｐゴシック" charset="0"/>
              </a:rPr>
              <a:t> DB Views</a:t>
            </a:r>
          </a:p>
          <a:p>
            <a:pPr marL="742950" lvl="2" indent="-342900"/>
            <a:r>
              <a:rPr lang="en-US" dirty="0" smtClean="0">
                <a:latin typeface="Arial" charset="0"/>
                <a:ea typeface="ＭＳ Ｐゴシック" charset="0"/>
              </a:rPr>
              <a:t>Comes with ingest modules (NDBC, NERRS, CO-OPS)</a:t>
            </a:r>
          </a:p>
          <a:p>
            <a:pPr marL="742950" lvl="2" indent="-342900"/>
            <a:r>
              <a:rPr lang="en-US" dirty="0" smtClean="0">
                <a:latin typeface="Arial" charset="0"/>
                <a:ea typeface="ＭＳ Ｐゴシック" charset="0"/>
              </a:rPr>
              <a:t>ASCII ingest could continue</a:t>
            </a:r>
            <a:endParaRPr lang="en-US" dirty="0">
              <a:latin typeface="Arial" charset="0"/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8868"/>
            <a:ext cx="8229600" cy="1143000"/>
          </a:xfrm>
        </p:spPr>
        <p:txBody>
          <a:bodyPr/>
          <a:lstStyle/>
          <a:p>
            <a:r>
              <a:rPr lang="en-US" dirty="0" smtClean="0"/>
              <a:t>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163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Regional Data Integration Framework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7201" y="1417639"/>
            <a:ext cx="8040406" cy="51073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Infrastructure will enable data portal access</a:t>
            </a:r>
          </a:p>
          <a:p>
            <a:r>
              <a:rPr lang="en-US" dirty="0" smtClean="0"/>
              <a:t>ERDDAP -  </a:t>
            </a:r>
            <a:r>
              <a:rPr lang="en-US" dirty="0" err="1" smtClean="0"/>
              <a:t>NetCDF</a:t>
            </a:r>
            <a:r>
              <a:rPr lang="en-US" dirty="0" smtClean="0"/>
              <a:t> based fast access  to historic data.</a:t>
            </a:r>
          </a:p>
          <a:p>
            <a:r>
              <a:rPr lang="en-US" dirty="0" smtClean="0"/>
              <a:t>Multiple output formats:</a:t>
            </a:r>
          </a:p>
          <a:p>
            <a:pPr lvl="1"/>
            <a:r>
              <a:rPr lang="en-US" dirty="0" smtClean="0"/>
              <a:t>TDS</a:t>
            </a:r>
          </a:p>
          <a:p>
            <a:pPr lvl="2"/>
            <a:r>
              <a:rPr lang="en-US" dirty="0" smtClean="0"/>
              <a:t>WMS, ISO, SOS, </a:t>
            </a:r>
            <a:r>
              <a:rPr lang="en-US" dirty="0" err="1" smtClean="0"/>
              <a:t>OpenDAP</a:t>
            </a:r>
            <a:endParaRPr lang="en-US" dirty="0" smtClean="0"/>
          </a:p>
          <a:p>
            <a:pPr lvl="1"/>
            <a:r>
              <a:rPr lang="en-US" dirty="0" smtClean="0"/>
              <a:t>ERDDAP</a:t>
            </a:r>
          </a:p>
          <a:p>
            <a:pPr lvl="2"/>
            <a:r>
              <a:rPr lang="en-US" dirty="0" err="1" smtClean="0"/>
              <a:t>GeoJSON</a:t>
            </a:r>
            <a:r>
              <a:rPr lang="en-US" dirty="0" smtClean="0"/>
              <a:t>, HTML, CSV, REST API</a:t>
            </a:r>
          </a:p>
          <a:p>
            <a:r>
              <a:rPr lang="en-US" dirty="0"/>
              <a:t>Meeting Archive obligations to NODC</a:t>
            </a:r>
          </a:p>
          <a:p>
            <a:r>
              <a:rPr lang="en-US" dirty="0"/>
              <a:t>Innovative Products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517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ERACOOS">
  <a:themeElements>
    <a:clrScheme name="neracoos_co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NERACOOS.potx</Template>
  <TotalTime>926</TotalTime>
  <Words>549</Words>
  <Application>Microsoft Macintosh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NERACOOS</vt:lpstr>
      <vt:lpstr>IOOS Data Management Integration Standards</vt:lpstr>
      <vt:lpstr>Summary</vt:lpstr>
      <vt:lpstr> Long History of   Interoperable Data Sharing</vt:lpstr>
      <vt:lpstr> NERACOOS DAC Issues</vt:lpstr>
      <vt:lpstr>Rethinking NERACOOS DMAC</vt:lpstr>
      <vt:lpstr>THREDDS is the glue Thematic Real-Time Environmental Distributed Data Services </vt:lpstr>
      <vt:lpstr>Problems Solved</vt:lpstr>
      <vt:lpstr> Future</vt:lpstr>
      <vt:lpstr>Regional Data Integration Framework</vt:lpstr>
      <vt:lpstr>Cloud Web Services </vt:lpstr>
      <vt:lpstr>Model Forecast / Observation Viewer </vt:lpstr>
      <vt:lpstr>PowerPoint Presentation</vt:lpstr>
      <vt:lpstr>PowerPoint Presentation</vt:lpstr>
    </vt:vector>
  </TitlesOfParts>
  <Company>GoMOOS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Bridger</dc:creator>
  <cp:lastModifiedBy>Eric Bridger</cp:lastModifiedBy>
  <cp:revision>42</cp:revision>
  <dcterms:created xsi:type="dcterms:W3CDTF">2010-06-06T16:11:31Z</dcterms:created>
  <dcterms:modified xsi:type="dcterms:W3CDTF">2012-09-26T13:42:08Z</dcterms:modified>
</cp:coreProperties>
</file>